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84" r:id="rId12"/>
    <p:sldId id="281" r:id="rId13"/>
    <p:sldId id="285" r:id="rId14"/>
    <p:sldId id="274" r:id="rId15"/>
    <p:sldId id="275" r:id="rId16"/>
    <p:sldId id="283" r:id="rId17"/>
    <p:sldId id="276" r:id="rId18"/>
    <p:sldId id="286" r:id="rId19"/>
    <p:sldId id="277" r:id="rId20"/>
    <p:sldId id="278" r:id="rId21"/>
    <p:sldId id="279" r:id="rId2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2" roundtripDataSignature="AMtx7miCp/z1mZL5Ts57EUj5VBiLD3cxB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FA9E561-0529-4468-9C0E-16D23C089B76}">
  <a:tblStyle styleId="{8FA9E561-0529-4468-9C0E-16D23C089B76}"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FF7"/>
          </a:solidFill>
        </a:fill>
      </a:tcStyle>
    </a:wholeTbl>
    <a:band1H>
      <a:tcTxStyle/>
      <a:tcStyle>
        <a:tcBdr/>
        <a:fill>
          <a:solidFill>
            <a:srgbClr val="D0DEEF"/>
          </a:solidFill>
        </a:fill>
      </a:tcStyle>
    </a:band1H>
    <a:band2H>
      <a:tcTxStyle/>
      <a:tcStyle>
        <a:tcBdr/>
      </a:tcStyle>
    </a:band2H>
    <a:band1V>
      <a:tcTxStyle/>
      <a:tcStyle>
        <a:tcBdr/>
        <a:fill>
          <a:solidFill>
            <a:srgbClr val="D0DEEF"/>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4B0F5451-9619-4F00-9E30-69B96E83FAC3}"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4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32"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35" Type="http://schemas.openxmlformats.org/officeDocument/2006/relationships/theme" Target="theme/theme1.xml"/></Relationships>
</file>

<file path=ppt/media/image1.jpg>
</file>

<file path=ppt/media/image10.tif>
</file>

<file path=ppt/media/image11.jpg>
</file>

<file path=ppt/media/image12.tif>
</file>

<file path=ppt/media/image13.tif>
</file>

<file path=ppt/media/image14.tif>
</file>

<file path=ppt/media/image15.tif>
</file>

<file path=ppt/media/image16.tif>
</file>

<file path=ppt/media/image17.tif>
</file>

<file path=ppt/media/image18.tif>
</file>

<file path=ppt/media/image19.tif>
</file>

<file path=ppt/media/image2.jpg>
</file>

<file path=ppt/media/image20.tif>
</file>

<file path=ppt/media/image21.tif>
</file>

<file path=ppt/media/image22.tif>
</file>

<file path=ppt/media/image23.tif>
</file>

<file path=ppt/media/image24.tif>
</file>

<file path=ppt/media/image25.tif>
</file>

<file path=ppt/media/image26.tif>
</file>

<file path=ppt/media/image27.tif>
</file>

<file path=ppt/media/image28.tif>
</file>

<file path=ppt/media/image29.png>
</file>

<file path=ppt/media/image3.png>
</file>

<file path=ppt/media/image30.png>
</file>

<file path=ppt/media/image31.tif>
</file>

<file path=ppt/media/image4.png>
</file>

<file path=ppt/media/image5.png>
</file>

<file path=ppt/media/image6.png>
</file>

<file path=ppt/media/image7.png>
</file>

<file path=ppt/media/image8.jpg>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444da0bb46_0_33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0" name="Google Shape;180;g2444da0bb46_0_3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2444da0bb46_0_67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9" name="Google Shape;189;g2444da0bb46_0_6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470348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444da0bb46_0_84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6" name="Google Shape;246;g2444da0bb46_0_8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90525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22ed878f68c_0_3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0" name="Google Shape;270;g22ed878f68c_0_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673649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22ed878f68c_0_3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0" name="Google Shape;270;g22ed878f68c_0_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ed878f68c_0_4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9" name="Google Shape;279;g22ed878f68c_0_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444da0bb46_0_84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6" name="Google Shape;246;g2444da0bb46_0_8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14763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8" name="Google Shape;288;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8" name="Google Shape;288;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65047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6" name="Google Shape;296;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444da0bb46_0_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1" name="Google Shape;101;g2444da0bb46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5" name="Google Shape;305;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4" name="Google Shape;314;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444da0bb46_0_8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1" name="Google Shape;111;g2444da0bb46_0_8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 name="Google Shape;121;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444da0bb46_0_16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2" name="Google Shape;132;g2444da0bb46_0_16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444da0bb46_0_25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1" name="Google Shape;141;g2444da0bb46_0_2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444da0bb46_0_42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2" name="Google Shape;152;g2444da0bb46_0_4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2444da0bb46_0_50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2" name="Google Shape;162;g2444da0bb46_0_50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444da0bb46_0_58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1" name="Google Shape;171;g2444da0bb46_0_58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26"/>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7"/>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27"/>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1"/>
        <p:cNvGrpSpPr/>
        <p:nvPr/>
      </p:nvGrpSpPr>
      <p:grpSpPr>
        <a:xfrm>
          <a:off x="0" y="0"/>
          <a:ext cx="0" cy="0"/>
          <a:chOff x="0" y="0"/>
          <a:chExt cx="0" cy="0"/>
        </a:xfrm>
      </p:grpSpPr>
      <p:sp>
        <p:nvSpPr>
          <p:cNvPr id="22" name="Google Shape;22;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1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 name="Google Shape;25;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
        <p:cNvGrpSpPr/>
        <p:nvPr/>
      </p:nvGrpSpPr>
      <p:grpSpPr>
        <a:xfrm>
          <a:off x="0" y="0"/>
          <a:ext cx="0" cy="0"/>
          <a:chOff x="0" y="0"/>
          <a:chExt cx="0" cy="0"/>
        </a:xfrm>
      </p:grpSpPr>
      <p:sp>
        <p:nvSpPr>
          <p:cNvPr id="29" name="Google Shape;29;p1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1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 name="Google Shape;31;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4"/>
        <p:cNvGrpSpPr/>
        <p:nvPr/>
      </p:nvGrpSpPr>
      <p:grpSpPr>
        <a:xfrm>
          <a:off x="0" y="0"/>
          <a:ext cx="0" cy="0"/>
          <a:chOff x="0" y="0"/>
          <a:chExt cx="0" cy="0"/>
        </a:xfrm>
      </p:grpSpPr>
      <p:sp>
        <p:nvSpPr>
          <p:cNvPr id="35" name="Google Shape;35;p20"/>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20"/>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7" name="Google Shape;37;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21"/>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21"/>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21"/>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2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21"/>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2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24"/>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24"/>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2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25"/>
          <p:cNvSpPr>
            <a:spLocks noGrp="1"/>
          </p:cNvSpPr>
          <p:nvPr>
            <p:ph type="pic" idx="2"/>
          </p:nvPr>
        </p:nvSpPr>
        <p:spPr>
          <a:xfrm>
            <a:off x="5183188" y="987425"/>
            <a:ext cx="6172200" cy="4873625"/>
          </a:xfrm>
          <a:prstGeom prst="rect">
            <a:avLst/>
          </a:prstGeom>
          <a:noFill/>
          <a:ln>
            <a:noFill/>
          </a:ln>
        </p:spPr>
      </p:sp>
      <p:sp>
        <p:nvSpPr>
          <p:cNvPr id="68" name="Google Shape;68;p25"/>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8" Type="http://schemas.openxmlformats.org/officeDocument/2006/relationships/image" Target="../media/image12.tif"/><Relationship Id="rId13" Type="http://schemas.openxmlformats.org/officeDocument/2006/relationships/image" Target="../media/image17.tif"/><Relationship Id="rId18" Type="http://schemas.openxmlformats.org/officeDocument/2006/relationships/image" Target="../media/image22.tif"/><Relationship Id="rId3" Type="http://schemas.openxmlformats.org/officeDocument/2006/relationships/image" Target="../media/image1.jpg"/><Relationship Id="rId21" Type="http://schemas.openxmlformats.org/officeDocument/2006/relationships/image" Target="../media/image25.tif"/><Relationship Id="rId7" Type="http://schemas.openxmlformats.org/officeDocument/2006/relationships/image" Target="../media/image11.jpg"/><Relationship Id="rId12" Type="http://schemas.openxmlformats.org/officeDocument/2006/relationships/image" Target="../media/image16.tif"/><Relationship Id="rId17" Type="http://schemas.openxmlformats.org/officeDocument/2006/relationships/image" Target="../media/image21.tif"/><Relationship Id="rId2" Type="http://schemas.openxmlformats.org/officeDocument/2006/relationships/notesSlide" Target="../notesSlides/notesSlide17.xml"/><Relationship Id="rId16" Type="http://schemas.openxmlformats.org/officeDocument/2006/relationships/image" Target="../media/image20.tif"/><Relationship Id="rId20" Type="http://schemas.openxmlformats.org/officeDocument/2006/relationships/image" Target="../media/image24.tif"/><Relationship Id="rId1" Type="http://schemas.openxmlformats.org/officeDocument/2006/relationships/slideLayout" Target="../slideLayouts/slideLayout2.xml"/><Relationship Id="rId6" Type="http://schemas.openxmlformats.org/officeDocument/2006/relationships/image" Target="../media/image10.tif"/><Relationship Id="rId11" Type="http://schemas.openxmlformats.org/officeDocument/2006/relationships/image" Target="../media/image15.tif"/><Relationship Id="rId24" Type="http://schemas.openxmlformats.org/officeDocument/2006/relationships/image" Target="../media/image28.tif"/><Relationship Id="rId5" Type="http://schemas.openxmlformats.org/officeDocument/2006/relationships/image" Target="../media/image9.tif"/><Relationship Id="rId15" Type="http://schemas.openxmlformats.org/officeDocument/2006/relationships/image" Target="../media/image19.tif"/><Relationship Id="rId23" Type="http://schemas.openxmlformats.org/officeDocument/2006/relationships/image" Target="../media/image27.tif"/><Relationship Id="rId10" Type="http://schemas.openxmlformats.org/officeDocument/2006/relationships/image" Target="../media/image14.tif"/><Relationship Id="rId19" Type="http://schemas.openxmlformats.org/officeDocument/2006/relationships/image" Target="../media/image23.tif"/><Relationship Id="rId4" Type="http://schemas.openxmlformats.org/officeDocument/2006/relationships/image" Target="../media/image8.jpg"/><Relationship Id="rId9" Type="http://schemas.openxmlformats.org/officeDocument/2006/relationships/image" Target="../media/image13.tif"/><Relationship Id="rId14" Type="http://schemas.openxmlformats.org/officeDocument/2006/relationships/image" Target="../media/image18.tif"/><Relationship Id="rId22" Type="http://schemas.openxmlformats.org/officeDocument/2006/relationships/image" Target="../media/image26.tif"/></Relationships>
</file>

<file path=ppt/slides/_rels/slide18.xml.rels><?xml version="1.0" encoding="UTF-8" standalone="yes"?>
<Relationships xmlns="http://schemas.openxmlformats.org/package/2006/relationships"><Relationship Id="rId8" Type="http://schemas.openxmlformats.org/officeDocument/2006/relationships/image" Target="../media/image10.tif"/><Relationship Id="rId3" Type="http://schemas.openxmlformats.org/officeDocument/2006/relationships/image" Target="../media/image1.jpg"/><Relationship Id="rId7" Type="http://schemas.openxmlformats.org/officeDocument/2006/relationships/image" Target="../media/image12.tif"/><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31.tif"/><Relationship Id="rId5" Type="http://schemas.openxmlformats.org/officeDocument/2006/relationships/image" Target="../media/image30.png"/><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txBox="1">
            <a:spLocks noGrp="1"/>
          </p:cNvSpPr>
          <p:nvPr>
            <p:ph type="ctrTitle"/>
          </p:nvPr>
        </p:nvSpPr>
        <p:spPr>
          <a:xfrm>
            <a:off x="0" y="3304170"/>
            <a:ext cx="12191999" cy="1201330"/>
          </a:xfrm>
          <a:prstGeom prst="rect">
            <a:avLst/>
          </a:prstGeom>
          <a:solidFill>
            <a:srgbClr val="E1EFD8"/>
          </a:solidFill>
          <a:ln w="9525" cap="flat" cmpd="sng">
            <a:solidFill>
              <a:srgbClr val="E1EFD8"/>
            </a:solidFill>
            <a:prstDash val="solid"/>
            <a:round/>
            <a:headEnd type="none" w="sm" len="sm"/>
            <a:tailEnd type="none" w="sm" len="sm"/>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0000"/>
              </a:buClr>
              <a:buSzPts val="2800"/>
              <a:buFont typeface="Cambria"/>
              <a:buNone/>
            </a:pPr>
            <a:r>
              <a:rPr lang="en-US" sz="2800" b="1" dirty="0">
                <a:latin typeface="Cambria"/>
                <a:ea typeface="Cambria"/>
                <a:cs typeface="Cambria"/>
                <a:sym typeface="Cambria"/>
              </a:rPr>
              <a:t>Enhancing Security of Data using Image Steganography and Encryption</a:t>
            </a:r>
            <a:endParaRPr sz="2800" b="1" dirty="0">
              <a:latin typeface="Cambria"/>
              <a:ea typeface="Cambria"/>
              <a:cs typeface="Cambria"/>
              <a:sym typeface="Cambria"/>
            </a:endParaRPr>
          </a:p>
        </p:txBody>
      </p:sp>
      <p:pic>
        <p:nvPicPr>
          <p:cNvPr id="89" name="Google Shape;89;p1"/>
          <p:cNvPicPr preferRelativeResize="0"/>
          <p:nvPr/>
        </p:nvPicPr>
        <p:blipFill rotWithShape="1">
          <a:blip r:embed="rId3">
            <a:alphaModFix/>
          </a:blip>
          <a:srcRect/>
          <a:stretch/>
        </p:blipFill>
        <p:spPr>
          <a:xfrm>
            <a:off x="0" y="-1"/>
            <a:ext cx="1216939" cy="1406769"/>
          </a:xfrm>
          <a:prstGeom prst="rect">
            <a:avLst/>
          </a:prstGeom>
          <a:noFill/>
          <a:ln>
            <a:noFill/>
          </a:ln>
        </p:spPr>
      </p:pic>
      <p:sp>
        <p:nvSpPr>
          <p:cNvPr id="90" name="Google Shape;90;p1"/>
          <p:cNvSpPr txBox="1"/>
          <p:nvPr/>
        </p:nvSpPr>
        <p:spPr>
          <a:xfrm>
            <a:off x="1209823" y="0"/>
            <a:ext cx="9777046" cy="1323439"/>
          </a:xfrm>
          <a:prstGeom prst="rect">
            <a:avLst/>
          </a:prstGeom>
          <a:solidFill>
            <a:srgbClr val="002060"/>
          </a:solid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4000" b="1" i="0" u="none" strike="noStrike" cap="none">
                <a:solidFill>
                  <a:schemeClr val="lt1"/>
                </a:solidFill>
                <a:latin typeface="Cambria"/>
                <a:ea typeface="Cambria"/>
                <a:cs typeface="Cambria"/>
                <a:sym typeface="Cambria"/>
              </a:rPr>
              <a:t>Bangalore Institute of Technology</a:t>
            </a:r>
            <a:endParaRPr/>
          </a:p>
          <a:p>
            <a:pPr marL="0" marR="0" lvl="0" indent="0" algn="ctr" rtl="0">
              <a:spcBef>
                <a:spcPts val="0"/>
              </a:spcBef>
              <a:spcAft>
                <a:spcPts val="0"/>
              </a:spcAft>
              <a:buNone/>
            </a:pPr>
            <a:r>
              <a:rPr lang="en-US" sz="1600" b="0" i="0" u="none" strike="noStrike" cap="none">
                <a:solidFill>
                  <a:schemeClr val="lt1"/>
                </a:solidFill>
                <a:latin typeface="Cambria"/>
                <a:ea typeface="Cambria"/>
                <a:cs typeface="Cambria"/>
                <a:sym typeface="Cambria"/>
              </a:rPr>
              <a:t>K.R. Road, V V Puram, Bangalore-560004</a:t>
            </a:r>
            <a:endParaRPr/>
          </a:p>
          <a:p>
            <a:pPr marL="0" marR="0" lvl="0" indent="0" algn="ctr" rtl="0">
              <a:spcBef>
                <a:spcPts val="0"/>
              </a:spcBef>
              <a:spcAft>
                <a:spcPts val="0"/>
              </a:spcAft>
              <a:buNone/>
            </a:pPr>
            <a:r>
              <a:rPr lang="en-US" sz="2400" b="1" i="0" u="none" strike="noStrike" cap="none">
                <a:solidFill>
                  <a:schemeClr val="lt1"/>
                </a:solidFill>
                <a:latin typeface="Cambria"/>
                <a:ea typeface="Cambria"/>
                <a:cs typeface="Cambria"/>
                <a:sym typeface="Cambria"/>
              </a:rPr>
              <a:t>Department of  Electronics and Communication Engineering</a:t>
            </a:r>
            <a:endParaRPr sz="2800" b="1" i="1" u="none" strike="noStrike" cap="none">
              <a:solidFill>
                <a:schemeClr val="lt1"/>
              </a:solidFill>
              <a:latin typeface="Cambria"/>
              <a:ea typeface="Cambria"/>
              <a:cs typeface="Cambria"/>
              <a:sym typeface="Cambria"/>
            </a:endParaRPr>
          </a:p>
        </p:txBody>
      </p:sp>
      <p:pic>
        <p:nvPicPr>
          <p:cNvPr id="91" name="Google Shape;91;p1" descr="352397-vtu-logo - Kollege Times"/>
          <p:cNvPicPr preferRelativeResize="0"/>
          <p:nvPr/>
        </p:nvPicPr>
        <p:blipFill rotWithShape="1">
          <a:blip r:embed="rId4">
            <a:alphaModFix/>
          </a:blip>
          <a:srcRect/>
          <a:stretch/>
        </p:blipFill>
        <p:spPr>
          <a:xfrm>
            <a:off x="10589115" y="1"/>
            <a:ext cx="1602885" cy="1406768"/>
          </a:xfrm>
          <a:prstGeom prst="rect">
            <a:avLst/>
          </a:prstGeom>
          <a:noFill/>
          <a:ln>
            <a:noFill/>
          </a:ln>
        </p:spPr>
      </p:pic>
      <p:sp>
        <p:nvSpPr>
          <p:cNvPr id="92" name="Google Shape;92;p1"/>
          <p:cNvSpPr txBox="1"/>
          <p:nvPr/>
        </p:nvSpPr>
        <p:spPr>
          <a:xfrm>
            <a:off x="2590372" y="2167802"/>
            <a:ext cx="6733309" cy="461665"/>
          </a:xfrm>
          <a:prstGeom prst="rect">
            <a:avLst/>
          </a:prstGeom>
          <a:solidFill>
            <a:srgbClr val="FFF2CC"/>
          </a:solidFill>
          <a:ln w="28575" cap="flat" cmpd="sng">
            <a:solidFill>
              <a:schemeClr val="dk1"/>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i="0" u="none" strike="noStrike" cap="none">
                <a:solidFill>
                  <a:schemeClr val="dk1"/>
                </a:solidFill>
                <a:latin typeface="Times New Roman"/>
                <a:ea typeface="Times New Roman"/>
                <a:cs typeface="Times New Roman"/>
                <a:sym typeface="Times New Roman"/>
              </a:rPr>
              <a:t>MINI-PROJECT  PRESENTATION</a:t>
            </a:r>
            <a:endParaRPr sz="2400" b="1" i="0" u="none" strike="noStrike" cap="none">
              <a:solidFill>
                <a:schemeClr val="dk1"/>
              </a:solidFill>
              <a:latin typeface="Times New Roman"/>
              <a:ea typeface="Times New Roman"/>
              <a:cs typeface="Times New Roman"/>
              <a:sym typeface="Times New Roman"/>
            </a:endParaRPr>
          </a:p>
        </p:txBody>
      </p:sp>
      <p:sp>
        <p:nvSpPr>
          <p:cNvPr id="93" name="Google Shape;93;p1"/>
          <p:cNvSpPr txBox="1"/>
          <p:nvPr/>
        </p:nvSpPr>
        <p:spPr>
          <a:xfrm>
            <a:off x="180321" y="5180209"/>
            <a:ext cx="3570900" cy="1200600"/>
          </a:xfrm>
          <a:prstGeom prst="rect">
            <a:avLst/>
          </a:prstGeom>
          <a:solidFill>
            <a:srgbClr val="CCECFF">
              <a:alpha val="49803"/>
            </a:srgbClr>
          </a:solidFill>
          <a:ln w="9525" cap="flat" cmpd="sng">
            <a:solidFill>
              <a:srgbClr val="FFC000"/>
            </a:solidFill>
            <a:prstDash val="solid"/>
            <a:round/>
            <a:headEnd type="none" w="sm" len="sm"/>
            <a:tailEnd type="none" w="sm" len="sm"/>
          </a:ln>
          <a:effectLst>
            <a:outerShdw blurRad="76200" sy="23000" kx="-1200000" algn="bl" rotWithShape="0">
              <a:srgbClr val="000000">
                <a:alpha val="20000"/>
              </a:srgbClr>
            </a:outerShdw>
          </a:effectLst>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dirty="0">
                <a:latin typeface="Times New Roman"/>
                <a:ea typeface="Times New Roman"/>
                <a:cs typeface="Times New Roman"/>
                <a:sym typeface="Times New Roman"/>
              </a:rPr>
              <a:t>Mrs. Bhavya K B</a:t>
            </a:r>
            <a:endParaRPr sz="1800" b="0" i="0" u="none" strike="noStrike" cap="none" dirty="0">
              <a:solidFill>
                <a:srgbClr val="000000"/>
              </a:solidFill>
              <a:latin typeface="Times New Roman"/>
              <a:ea typeface="Times New Roman"/>
              <a:cs typeface="Times New Roman"/>
              <a:sym typeface="Times New Roman"/>
            </a:endParaRPr>
          </a:p>
          <a:p>
            <a:pPr marL="0" marR="0" lvl="0" indent="0" algn="just" rtl="0">
              <a:spcBef>
                <a:spcPts val="0"/>
              </a:spcBef>
              <a:spcAft>
                <a:spcPts val="0"/>
              </a:spcAft>
              <a:buNone/>
            </a:pPr>
            <a:r>
              <a:rPr lang="en-US" sz="1800" dirty="0">
                <a:latin typeface="Times New Roman"/>
                <a:ea typeface="Times New Roman"/>
                <a:cs typeface="Times New Roman"/>
                <a:sym typeface="Times New Roman"/>
              </a:rPr>
              <a:t>Assistant Professor</a:t>
            </a:r>
            <a:endParaRPr sz="1800" b="0" i="0" u="none" strike="noStrike" cap="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r>
              <a:rPr lang="en-US" sz="1800" b="0" i="0" u="none" strike="noStrike" cap="none" dirty="0">
                <a:solidFill>
                  <a:srgbClr val="000000"/>
                </a:solidFill>
                <a:latin typeface="Times New Roman"/>
                <a:ea typeface="Times New Roman"/>
                <a:cs typeface="Times New Roman"/>
                <a:sym typeface="Times New Roman"/>
              </a:rPr>
              <a:t>Dept. of ECE</a:t>
            </a:r>
            <a:endParaRPr sz="1800" b="0" i="0" u="none" strike="noStrike" cap="none"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r>
              <a:rPr lang="en-US" sz="1800" b="0" i="0" u="none" strike="noStrike" cap="none" dirty="0">
                <a:solidFill>
                  <a:srgbClr val="000000"/>
                </a:solidFill>
                <a:latin typeface="Times New Roman"/>
                <a:ea typeface="Times New Roman"/>
                <a:cs typeface="Times New Roman"/>
                <a:sym typeface="Times New Roman"/>
              </a:rPr>
              <a:t>BIT.</a:t>
            </a:r>
            <a:endParaRPr sz="1800" b="0" i="0" u="none" strike="noStrike" cap="none" dirty="0">
              <a:solidFill>
                <a:schemeClr val="dk1"/>
              </a:solidFill>
              <a:latin typeface="Times New Roman"/>
              <a:ea typeface="Times New Roman"/>
              <a:cs typeface="Times New Roman"/>
              <a:sym typeface="Times New Roman"/>
            </a:endParaRPr>
          </a:p>
        </p:txBody>
      </p:sp>
      <p:sp>
        <p:nvSpPr>
          <p:cNvPr id="94" name="Google Shape;94;p1"/>
          <p:cNvSpPr/>
          <p:nvPr/>
        </p:nvSpPr>
        <p:spPr>
          <a:xfrm>
            <a:off x="4287720" y="4769690"/>
            <a:ext cx="3570900" cy="369300"/>
          </a:xfrm>
          <a:prstGeom prst="rect">
            <a:avLst/>
          </a:prstGeom>
          <a:solidFill>
            <a:srgbClr val="A8D08C"/>
          </a:solidFill>
          <a:ln w="9525" cap="flat" cmpd="sng">
            <a:solidFill>
              <a:srgbClr val="ACB8CA"/>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latin typeface="Times New Roman"/>
                <a:ea typeface="Times New Roman"/>
                <a:cs typeface="Times New Roman"/>
                <a:sym typeface="Times New Roman"/>
              </a:rPr>
              <a:t>Co-evaluator</a:t>
            </a:r>
            <a:r>
              <a:rPr lang="en-US" sz="1800" b="1" i="0" u="none" strike="noStrike" cap="none">
                <a:solidFill>
                  <a:srgbClr val="000000"/>
                </a:solidFill>
                <a:latin typeface="Times New Roman"/>
                <a:ea typeface="Times New Roman"/>
                <a:cs typeface="Times New Roman"/>
                <a:sym typeface="Times New Roman"/>
              </a:rPr>
              <a:t>:</a:t>
            </a:r>
            <a:endParaRPr sz="1800" b="1">
              <a:solidFill>
                <a:schemeClr val="dk1"/>
              </a:solidFill>
              <a:latin typeface="Times New Roman"/>
              <a:ea typeface="Times New Roman"/>
              <a:cs typeface="Times New Roman"/>
              <a:sym typeface="Times New Roman"/>
            </a:endParaRPr>
          </a:p>
        </p:txBody>
      </p:sp>
      <p:sp>
        <p:nvSpPr>
          <p:cNvPr id="95" name="Google Shape;95;p1"/>
          <p:cNvSpPr/>
          <p:nvPr/>
        </p:nvSpPr>
        <p:spPr>
          <a:xfrm>
            <a:off x="8395083" y="4769700"/>
            <a:ext cx="3570900" cy="369300"/>
          </a:xfrm>
          <a:prstGeom prst="rect">
            <a:avLst/>
          </a:prstGeom>
          <a:solidFill>
            <a:srgbClr val="A8D08C"/>
          </a:solidFill>
          <a:ln w="9525" cap="flat" cmpd="sng">
            <a:solidFill>
              <a:srgbClr val="ACB8CA"/>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rgbClr val="000000"/>
                </a:solidFill>
                <a:latin typeface="Times New Roman"/>
                <a:ea typeface="Times New Roman"/>
                <a:cs typeface="Times New Roman"/>
                <a:sym typeface="Times New Roman"/>
              </a:rPr>
              <a:t>Presented by</a:t>
            </a:r>
            <a:endParaRPr sz="1800" b="1">
              <a:solidFill>
                <a:schemeClr val="dk1"/>
              </a:solidFill>
              <a:latin typeface="Times New Roman"/>
              <a:ea typeface="Times New Roman"/>
              <a:cs typeface="Times New Roman"/>
              <a:sym typeface="Times New Roman"/>
            </a:endParaRPr>
          </a:p>
        </p:txBody>
      </p:sp>
      <p:sp>
        <p:nvSpPr>
          <p:cNvPr id="96" name="Google Shape;96;p1"/>
          <p:cNvSpPr txBox="1"/>
          <p:nvPr/>
        </p:nvSpPr>
        <p:spPr>
          <a:xfrm>
            <a:off x="8395159" y="5180203"/>
            <a:ext cx="3570900" cy="1477500"/>
          </a:xfrm>
          <a:prstGeom prst="rect">
            <a:avLst/>
          </a:prstGeom>
          <a:solidFill>
            <a:srgbClr val="CCECFF">
              <a:alpha val="49800"/>
            </a:srgbClr>
          </a:solidFill>
          <a:ln w="9525" cap="flat" cmpd="sng">
            <a:solidFill>
              <a:srgbClr val="FFC000"/>
            </a:solidFill>
            <a:prstDash val="solid"/>
            <a:round/>
            <a:headEnd type="none" w="sm" len="sm"/>
            <a:tailEnd type="none" w="sm" len="sm"/>
          </a:ln>
          <a:effectLst>
            <a:outerShdw blurRad="76200" sy="23000" kx="-1200090" algn="bl" rotWithShape="0">
              <a:srgbClr val="000000">
                <a:alpha val="20000"/>
              </a:srgbClr>
            </a:outerShdw>
          </a:effectLst>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solidFill>
                  <a:srgbClr val="000000"/>
                </a:solidFill>
                <a:latin typeface="Times New Roman"/>
                <a:ea typeface="Times New Roman"/>
                <a:cs typeface="Times New Roman"/>
                <a:sym typeface="Times New Roman"/>
              </a:rPr>
              <a:t>S</a:t>
            </a:r>
            <a:r>
              <a:rPr lang="en-US" sz="1800">
                <a:latin typeface="Times New Roman"/>
                <a:ea typeface="Times New Roman"/>
                <a:cs typeface="Times New Roman"/>
                <a:sym typeface="Times New Roman"/>
              </a:rPr>
              <a:t>hashidhara </a:t>
            </a:r>
            <a:r>
              <a:rPr lang="en-US" sz="1800">
                <a:solidFill>
                  <a:srgbClr val="000000"/>
                </a:solidFill>
                <a:latin typeface="Times New Roman"/>
                <a:ea typeface="Times New Roman"/>
                <a:cs typeface="Times New Roman"/>
                <a:sym typeface="Times New Roman"/>
              </a:rPr>
              <a:t>     -1BI20EC131</a:t>
            </a:r>
            <a:endParaRPr sz="1800">
              <a:solidFill>
                <a:srgbClr val="000000"/>
              </a:solidFill>
              <a:latin typeface="Times New Roman"/>
              <a:ea typeface="Times New Roman"/>
              <a:cs typeface="Times New Roman"/>
              <a:sym typeface="Times New Roman"/>
            </a:endParaRPr>
          </a:p>
          <a:p>
            <a:pPr marL="0" marR="0" lvl="0" indent="0" algn="just" rtl="0">
              <a:spcBef>
                <a:spcPts val="0"/>
              </a:spcBef>
              <a:spcAft>
                <a:spcPts val="0"/>
              </a:spcAft>
              <a:buNone/>
            </a:pPr>
            <a:r>
              <a:rPr lang="en-US" sz="1800">
                <a:solidFill>
                  <a:srgbClr val="000000"/>
                </a:solidFill>
                <a:latin typeface="Times New Roman"/>
                <a:ea typeface="Times New Roman"/>
                <a:cs typeface="Times New Roman"/>
                <a:sym typeface="Times New Roman"/>
              </a:rPr>
              <a:t>Soujanya S       -1BI20EC147</a:t>
            </a:r>
            <a:endParaRPr/>
          </a:p>
          <a:p>
            <a:pPr marL="0" marR="0" lvl="0" indent="0" algn="just" rtl="0">
              <a:spcBef>
                <a:spcPts val="0"/>
              </a:spcBef>
              <a:spcAft>
                <a:spcPts val="0"/>
              </a:spcAft>
              <a:buNone/>
            </a:pPr>
            <a:r>
              <a:rPr lang="en-US" sz="1800">
                <a:latin typeface="Times New Roman"/>
                <a:ea typeface="Times New Roman"/>
                <a:cs typeface="Times New Roman"/>
                <a:sym typeface="Times New Roman"/>
              </a:rPr>
              <a:t>Varsha V</a:t>
            </a:r>
            <a:r>
              <a:rPr lang="en-US" sz="1800">
                <a:solidFill>
                  <a:srgbClr val="000000"/>
                </a:solidFill>
                <a:latin typeface="Times New Roman"/>
                <a:ea typeface="Times New Roman"/>
                <a:cs typeface="Times New Roman"/>
                <a:sym typeface="Times New Roman"/>
              </a:rPr>
              <a:t>          </a:t>
            </a:r>
            <a:r>
              <a:rPr lang="en-US" sz="1800">
                <a:latin typeface="Times New Roman"/>
                <a:ea typeface="Times New Roman"/>
                <a:cs typeface="Times New Roman"/>
                <a:sym typeface="Times New Roman"/>
              </a:rPr>
              <a:t>-1BI20EC169</a:t>
            </a:r>
            <a:endParaRPr/>
          </a:p>
          <a:p>
            <a:pPr marL="0" marR="0" lvl="0" indent="0" algn="just" rtl="0">
              <a:spcBef>
                <a:spcPts val="0"/>
              </a:spcBef>
              <a:spcAft>
                <a:spcPts val="0"/>
              </a:spcAft>
              <a:buNone/>
            </a:pPr>
            <a:r>
              <a:rPr lang="en-US" sz="1800">
                <a:latin typeface="Times New Roman"/>
                <a:ea typeface="Times New Roman"/>
                <a:cs typeface="Times New Roman"/>
                <a:sym typeface="Times New Roman"/>
              </a:rPr>
              <a:t>Vivek D</a:t>
            </a:r>
            <a:r>
              <a:rPr lang="en-US" sz="1800">
                <a:solidFill>
                  <a:srgbClr val="000000"/>
                </a:solidFill>
                <a:latin typeface="Times New Roman"/>
                <a:ea typeface="Times New Roman"/>
                <a:cs typeface="Times New Roman"/>
                <a:sym typeface="Times New Roman"/>
              </a:rPr>
              <a:t>           -1BI20EC174</a:t>
            </a:r>
            <a:endParaRPr/>
          </a:p>
          <a:p>
            <a:pPr marL="0" marR="0" lvl="0" indent="0" algn="just" rtl="0">
              <a:spcBef>
                <a:spcPts val="0"/>
              </a:spcBef>
              <a:spcAft>
                <a:spcPts val="0"/>
              </a:spcAft>
              <a:buNone/>
            </a:pPr>
            <a:endParaRPr sz="1800">
              <a:solidFill>
                <a:srgbClr val="000000"/>
              </a:solidFill>
              <a:latin typeface="Times New Roman"/>
              <a:ea typeface="Times New Roman"/>
              <a:cs typeface="Times New Roman"/>
              <a:sym typeface="Times New Roman"/>
            </a:endParaRPr>
          </a:p>
        </p:txBody>
      </p:sp>
      <p:sp>
        <p:nvSpPr>
          <p:cNvPr id="97" name="Google Shape;97;p1"/>
          <p:cNvSpPr txBox="1"/>
          <p:nvPr/>
        </p:nvSpPr>
        <p:spPr>
          <a:xfrm>
            <a:off x="4287734" y="5180209"/>
            <a:ext cx="3570900" cy="1200600"/>
          </a:xfrm>
          <a:prstGeom prst="rect">
            <a:avLst/>
          </a:prstGeom>
          <a:solidFill>
            <a:srgbClr val="CCECFF">
              <a:alpha val="49800"/>
            </a:srgbClr>
          </a:solidFill>
          <a:ln w="9525" cap="flat" cmpd="sng">
            <a:solidFill>
              <a:srgbClr val="FFC000"/>
            </a:solidFill>
            <a:prstDash val="solid"/>
            <a:round/>
            <a:headEnd type="none" w="sm" len="sm"/>
            <a:tailEnd type="none" w="sm" len="sm"/>
          </a:ln>
          <a:effectLst>
            <a:outerShdw blurRad="76200" sy="23000" kx="-1200090" algn="bl" rotWithShape="0">
              <a:srgbClr val="000000">
                <a:alpha val="20000"/>
              </a:srgbClr>
            </a:outerShdw>
          </a:effectLst>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latin typeface="Times New Roman"/>
                <a:ea typeface="Times New Roman"/>
                <a:cs typeface="Times New Roman"/>
                <a:sym typeface="Times New Roman"/>
              </a:rPr>
              <a:t>Dr. Kalpana A B</a:t>
            </a:r>
            <a:endParaRPr sz="1800" b="0" i="0" u="none" strike="noStrike" cap="none">
              <a:solidFill>
                <a:srgbClr val="000000"/>
              </a:solidFill>
              <a:latin typeface="Times New Roman"/>
              <a:ea typeface="Times New Roman"/>
              <a:cs typeface="Times New Roman"/>
              <a:sym typeface="Times New Roman"/>
            </a:endParaRPr>
          </a:p>
          <a:p>
            <a:pPr marL="0" marR="0" lvl="0" indent="0" algn="just" rtl="0">
              <a:spcBef>
                <a:spcPts val="0"/>
              </a:spcBef>
              <a:spcAft>
                <a:spcPts val="0"/>
              </a:spcAft>
              <a:buNone/>
            </a:pPr>
            <a:r>
              <a:rPr lang="en-US" sz="1800">
                <a:latin typeface="Times New Roman"/>
                <a:ea typeface="Times New Roman"/>
                <a:cs typeface="Times New Roman"/>
                <a:sym typeface="Times New Roman"/>
              </a:rPr>
              <a:t>Professor</a:t>
            </a:r>
            <a:endParaRPr sz="1800" b="0" i="0" u="none" strike="noStrike" cap="none">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r>
              <a:rPr lang="en-US" sz="1800" b="0" i="0" u="none" strike="noStrike" cap="none">
                <a:solidFill>
                  <a:srgbClr val="000000"/>
                </a:solidFill>
                <a:latin typeface="Times New Roman"/>
                <a:ea typeface="Times New Roman"/>
                <a:cs typeface="Times New Roman"/>
                <a:sym typeface="Times New Roman"/>
              </a:rPr>
              <a:t>Dept. of ECE</a:t>
            </a:r>
            <a:endParaRPr sz="1800" b="0" i="0" u="none" strike="noStrike" cap="none">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r>
              <a:rPr lang="en-US" sz="1800" b="0" i="0" u="none" strike="noStrike" cap="none">
                <a:solidFill>
                  <a:srgbClr val="000000"/>
                </a:solidFill>
                <a:latin typeface="Times New Roman"/>
                <a:ea typeface="Times New Roman"/>
                <a:cs typeface="Times New Roman"/>
                <a:sym typeface="Times New Roman"/>
              </a:rPr>
              <a:t>BIT.</a:t>
            </a:r>
            <a:endParaRPr sz="1800" b="0" i="0" u="none" strike="noStrike" cap="none">
              <a:solidFill>
                <a:schemeClr val="dk1"/>
              </a:solidFill>
              <a:latin typeface="Times New Roman"/>
              <a:ea typeface="Times New Roman"/>
              <a:cs typeface="Times New Roman"/>
              <a:sym typeface="Times New Roman"/>
            </a:endParaRPr>
          </a:p>
        </p:txBody>
      </p:sp>
      <p:sp>
        <p:nvSpPr>
          <p:cNvPr id="98" name="Google Shape;98;p1"/>
          <p:cNvSpPr/>
          <p:nvPr/>
        </p:nvSpPr>
        <p:spPr>
          <a:xfrm>
            <a:off x="180370" y="4769690"/>
            <a:ext cx="3570900" cy="369300"/>
          </a:xfrm>
          <a:prstGeom prst="rect">
            <a:avLst/>
          </a:prstGeom>
          <a:solidFill>
            <a:srgbClr val="A8D08C"/>
          </a:solidFill>
          <a:ln w="9525" cap="flat" cmpd="sng">
            <a:solidFill>
              <a:srgbClr val="ACB8CA"/>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i="0" u="none" strike="noStrike" cap="none">
                <a:solidFill>
                  <a:srgbClr val="000000"/>
                </a:solidFill>
                <a:latin typeface="Times New Roman"/>
                <a:ea typeface="Times New Roman"/>
                <a:cs typeface="Times New Roman"/>
                <a:sym typeface="Times New Roman"/>
              </a:rPr>
              <a:t>Under  the guidance of:</a:t>
            </a:r>
            <a:endParaRPr sz="1800" b="1">
              <a:solidFill>
                <a:schemeClr val="dk1"/>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g2444da0bb46_0_338"/>
          <p:cNvSpPr txBox="1"/>
          <p:nvPr/>
        </p:nvSpPr>
        <p:spPr>
          <a:xfrm>
            <a:off x="3140" y="6575217"/>
            <a:ext cx="7990500" cy="282900"/>
          </a:xfrm>
          <a:prstGeom prst="rect">
            <a:avLst/>
          </a:prstGeom>
          <a:solidFill>
            <a:srgbClr val="548135"/>
          </a:solidFill>
          <a:ln w="9525"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0C0C0C"/>
              </a:buClr>
              <a:buSzPts val="1800"/>
              <a:buFont typeface="Cambria"/>
              <a:buNone/>
            </a:pPr>
            <a:r>
              <a:rPr lang="en-US" sz="1800" b="1">
                <a:solidFill>
                  <a:srgbClr val="0C0C0C"/>
                </a:solidFill>
                <a:latin typeface="Cambria"/>
                <a:ea typeface="Cambria"/>
                <a:cs typeface="Cambria"/>
                <a:sym typeface="Cambria"/>
              </a:rPr>
              <a:t>Bangalore Institute of Technology</a:t>
            </a:r>
            <a:endParaRPr sz="1800" b="1">
              <a:solidFill>
                <a:srgbClr val="0C0C0C"/>
              </a:solidFill>
              <a:latin typeface="Cambria"/>
              <a:ea typeface="Cambria"/>
              <a:cs typeface="Cambria"/>
              <a:sym typeface="Cambria"/>
            </a:endParaRPr>
          </a:p>
        </p:txBody>
      </p:sp>
      <p:sp>
        <p:nvSpPr>
          <p:cNvPr id="183" name="Google Shape;183;g2444da0bb46_0_338"/>
          <p:cNvSpPr txBox="1"/>
          <p:nvPr/>
        </p:nvSpPr>
        <p:spPr>
          <a:xfrm>
            <a:off x="8008661" y="6575217"/>
            <a:ext cx="4183200" cy="282900"/>
          </a:xfrm>
          <a:prstGeom prst="rect">
            <a:avLst/>
          </a:prstGeom>
          <a:solidFill>
            <a:srgbClr val="1E4E79"/>
          </a:solidFill>
          <a:ln w="9525" cap="flat" cmpd="sng">
            <a:solidFill>
              <a:srgbClr val="1E4E7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1200"/>
              <a:buFont typeface="Cambria"/>
              <a:buNone/>
            </a:pPr>
            <a:r>
              <a:rPr lang="en-US" sz="1200" b="1">
                <a:solidFill>
                  <a:schemeClr val="lt1"/>
                </a:solidFill>
                <a:latin typeface="Cambria"/>
                <a:ea typeface="Cambria"/>
                <a:cs typeface="Cambria"/>
                <a:sym typeface="Cambria"/>
              </a:rPr>
              <a:t> Dept. of ECE, BIT</a:t>
            </a:r>
            <a:endParaRPr sz="1200" b="1">
              <a:solidFill>
                <a:schemeClr val="lt1"/>
              </a:solidFill>
              <a:latin typeface="Cambria"/>
              <a:ea typeface="Cambria"/>
              <a:cs typeface="Cambria"/>
              <a:sym typeface="Cambria"/>
            </a:endParaRPr>
          </a:p>
        </p:txBody>
      </p:sp>
      <p:pic>
        <p:nvPicPr>
          <p:cNvPr id="184" name="Google Shape;184;g2444da0bb46_0_338"/>
          <p:cNvPicPr preferRelativeResize="0"/>
          <p:nvPr/>
        </p:nvPicPr>
        <p:blipFill rotWithShape="1">
          <a:blip r:embed="rId3">
            <a:alphaModFix/>
          </a:blip>
          <a:srcRect/>
          <a:stretch/>
        </p:blipFill>
        <p:spPr>
          <a:xfrm>
            <a:off x="11372380" y="5907332"/>
            <a:ext cx="609823" cy="633346"/>
          </a:xfrm>
          <a:prstGeom prst="rect">
            <a:avLst/>
          </a:prstGeom>
          <a:noFill/>
          <a:ln>
            <a:noFill/>
          </a:ln>
        </p:spPr>
      </p:pic>
      <p:sp>
        <p:nvSpPr>
          <p:cNvPr id="185" name="Google Shape;185;g2444da0bb46_0_338"/>
          <p:cNvSpPr txBox="1"/>
          <p:nvPr/>
        </p:nvSpPr>
        <p:spPr>
          <a:xfrm>
            <a:off x="0" y="0"/>
            <a:ext cx="12192000" cy="464100"/>
          </a:xfrm>
          <a:prstGeom prst="rect">
            <a:avLst/>
          </a:prstGeom>
          <a:solidFill>
            <a:srgbClr val="002060"/>
          </a:solidFill>
          <a:ln w="9525" cap="flat" cmpd="sng">
            <a:solidFill>
              <a:srgbClr val="E1EFD8"/>
            </a:solidFill>
            <a:prstDash val="solid"/>
            <a:round/>
            <a:headEnd type="none" w="sm" len="sm"/>
            <a:tailEnd type="none" w="sm" len="sm"/>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lt1"/>
              </a:buClr>
              <a:buSzPts val="2400"/>
              <a:buFont typeface="Cambria"/>
              <a:buNone/>
            </a:pPr>
            <a:r>
              <a:rPr lang="en-US" sz="2400" b="1">
                <a:solidFill>
                  <a:schemeClr val="lt1"/>
                </a:solidFill>
                <a:latin typeface="Cambria"/>
                <a:ea typeface="Cambria"/>
                <a:cs typeface="Cambria"/>
                <a:sym typeface="Cambria"/>
              </a:rPr>
              <a:t>OBJECTIVES </a:t>
            </a:r>
            <a:endParaRPr sz="2800" b="1">
              <a:solidFill>
                <a:schemeClr val="lt1"/>
              </a:solidFill>
              <a:latin typeface="Cambria"/>
              <a:ea typeface="Cambria"/>
              <a:cs typeface="Cambria"/>
              <a:sym typeface="Cambria"/>
            </a:endParaRPr>
          </a:p>
        </p:txBody>
      </p:sp>
      <p:sp>
        <p:nvSpPr>
          <p:cNvPr id="186" name="Google Shape;186;g2444da0bb46_0_338"/>
          <p:cNvSpPr txBox="1"/>
          <p:nvPr/>
        </p:nvSpPr>
        <p:spPr>
          <a:xfrm>
            <a:off x="138203" y="945805"/>
            <a:ext cx="11844000" cy="4316536"/>
          </a:xfrm>
          <a:prstGeom prst="rect">
            <a:avLst/>
          </a:prstGeom>
          <a:noFill/>
          <a:ln>
            <a:noFill/>
          </a:ln>
        </p:spPr>
        <p:txBody>
          <a:bodyPr spcFirstLastPara="1" wrap="square" lIns="91425" tIns="91425" rIns="91425" bIns="91425" anchor="t" anchorCtr="0">
            <a:spAutoFit/>
          </a:bodyPr>
          <a:lstStyle/>
          <a:p>
            <a:pPr marL="508635" marR="238125" indent="-285750" algn="just">
              <a:lnSpc>
                <a:spcPct val="150000"/>
              </a:lnSpc>
              <a:spcBef>
                <a:spcPts val="450"/>
              </a:spcBef>
              <a:spcAft>
                <a:spcPts val="0"/>
              </a:spcAft>
              <a:buClrTx/>
              <a:buSzPct val="110000"/>
              <a:buFont typeface="Arial" panose="020B0604020202020204" pitchFamily="34" charset="0"/>
              <a:buChar char="•"/>
            </a:pPr>
            <a:r>
              <a:rPr lang="en-IN" sz="2000" dirty="0">
                <a:effectLst/>
                <a:latin typeface="+mn-lt"/>
                <a:ea typeface="Times New Roman" panose="02020603050405020304" pitchFamily="18" charset="0"/>
              </a:rPr>
              <a:t>To develop secure image steganography technique by combining the AES encryption algorithm and the LSB embedding algorithm, considering factors such as data hiding capacity, image quality preservation, and encryption strength.</a:t>
            </a:r>
          </a:p>
          <a:p>
            <a:pPr marL="508635" marR="238125" indent="-285750" algn="just">
              <a:lnSpc>
                <a:spcPct val="150000"/>
              </a:lnSpc>
              <a:spcBef>
                <a:spcPts val="450"/>
              </a:spcBef>
              <a:spcAft>
                <a:spcPts val="0"/>
              </a:spcAft>
              <a:buClrTx/>
              <a:buSzPct val="110000"/>
              <a:buFont typeface="Arial" panose="020B0604020202020204" pitchFamily="34" charset="0"/>
              <a:buChar char="•"/>
            </a:pPr>
            <a:r>
              <a:rPr lang="en-IN" sz="2000" dirty="0">
                <a:effectLst/>
                <a:latin typeface="+mn-lt"/>
                <a:ea typeface="Times New Roman" panose="02020603050405020304" pitchFamily="18" charset="0"/>
              </a:rPr>
              <a:t>To achieve </a:t>
            </a:r>
            <a:r>
              <a:rPr lang="en-IN" sz="2000" dirty="0">
                <a:latin typeface="+mn-lt"/>
                <a:ea typeface="Times New Roman" panose="02020603050405020304" pitchFamily="18" charset="0"/>
              </a:rPr>
              <a:t>unnoticeable</a:t>
            </a:r>
            <a:r>
              <a:rPr lang="en-IN" sz="2000" dirty="0">
                <a:effectLst/>
                <a:latin typeface="+mn-lt"/>
                <a:ea typeface="Times New Roman" panose="02020603050405020304" pitchFamily="18" charset="0"/>
              </a:rPr>
              <a:t> embedding of secret data within the image using the LSB algorithm, minimizing any visible changes to the image.</a:t>
            </a:r>
          </a:p>
          <a:p>
            <a:pPr marL="508635" marR="238125" indent="-285750" algn="just">
              <a:lnSpc>
                <a:spcPct val="150000"/>
              </a:lnSpc>
              <a:spcBef>
                <a:spcPts val="450"/>
              </a:spcBef>
              <a:spcAft>
                <a:spcPts val="0"/>
              </a:spcAft>
              <a:buClrTx/>
              <a:buSzPct val="110000"/>
              <a:buFont typeface="Arial" panose="020B0604020202020204" pitchFamily="34" charset="0"/>
              <a:buChar char="•"/>
            </a:pPr>
            <a:r>
              <a:rPr lang="en-IN" sz="2000" dirty="0">
                <a:effectLst/>
                <a:latin typeface="+mn-lt"/>
                <a:ea typeface="Times New Roman" panose="02020603050405020304" pitchFamily="18" charset="0"/>
              </a:rPr>
              <a:t>To enhance the resistance against steganalysis techniques by employing AES encryption, making it difficult for unauthorized parties to detect and extract the hidden information.</a:t>
            </a:r>
          </a:p>
          <a:p>
            <a:pPr marL="50800" lvl="0" algn="l" rtl="0">
              <a:lnSpc>
                <a:spcPct val="115000"/>
              </a:lnSpc>
              <a:spcBef>
                <a:spcPts val="0"/>
              </a:spcBef>
              <a:spcAft>
                <a:spcPts val="0"/>
              </a:spcAft>
              <a:buClr>
                <a:schemeClr val="dk1"/>
              </a:buClr>
              <a:buSzPts val="1900"/>
            </a:pPr>
            <a:endParaRPr lang="en-US" sz="2000" dirty="0">
              <a:solidFill>
                <a:schemeClr val="dk1"/>
              </a:solidFill>
              <a:latin typeface="+mn-lt"/>
              <a:ea typeface="Times New Roman"/>
              <a:cs typeface="Times New Roman"/>
              <a:sym typeface="Times New Roman"/>
            </a:endParaRPr>
          </a:p>
          <a:p>
            <a:pPr marL="285750" lvl="0" indent="-234950" algn="l" rtl="0">
              <a:lnSpc>
                <a:spcPct val="115000"/>
              </a:lnSpc>
              <a:spcBef>
                <a:spcPts val="0"/>
              </a:spcBef>
              <a:spcAft>
                <a:spcPts val="0"/>
              </a:spcAft>
              <a:buClr>
                <a:schemeClr val="dk1"/>
              </a:buClr>
              <a:buSzPts val="1900"/>
              <a:buFont typeface="Times New Roman"/>
              <a:buChar char="●"/>
            </a:pPr>
            <a:endParaRPr sz="2000" dirty="0">
              <a:solidFill>
                <a:schemeClr val="dk1"/>
              </a:solidFill>
              <a:latin typeface="+mn-lt"/>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g2444da0bb46_0_678"/>
          <p:cNvSpPr txBox="1"/>
          <p:nvPr/>
        </p:nvSpPr>
        <p:spPr>
          <a:xfrm>
            <a:off x="3140" y="6575217"/>
            <a:ext cx="7990500" cy="282900"/>
          </a:xfrm>
          <a:prstGeom prst="rect">
            <a:avLst/>
          </a:prstGeom>
          <a:solidFill>
            <a:srgbClr val="548135"/>
          </a:solidFill>
          <a:ln w="9525"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0C0C0C"/>
              </a:buClr>
              <a:buSzPts val="1800"/>
              <a:buFont typeface="Cambria"/>
              <a:buNone/>
            </a:pPr>
            <a:r>
              <a:rPr lang="en-US" sz="1800" b="1">
                <a:solidFill>
                  <a:srgbClr val="0C0C0C"/>
                </a:solidFill>
                <a:latin typeface="Cambria"/>
                <a:ea typeface="Cambria"/>
                <a:cs typeface="Cambria"/>
                <a:sym typeface="Cambria"/>
              </a:rPr>
              <a:t>Bangalore Institute of Technology</a:t>
            </a:r>
            <a:endParaRPr sz="1800" b="1">
              <a:solidFill>
                <a:srgbClr val="0C0C0C"/>
              </a:solidFill>
              <a:latin typeface="Cambria"/>
              <a:ea typeface="Cambria"/>
              <a:cs typeface="Cambria"/>
              <a:sym typeface="Cambria"/>
            </a:endParaRPr>
          </a:p>
        </p:txBody>
      </p:sp>
      <p:sp>
        <p:nvSpPr>
          <p:cNvPr id="192" name="Google Shape;192;g2444da0bb46_0_678"/>
          <p:cNvSpPr txBox="1"/>
          <p:nvPr/>
        </p:nvSpPr>
        <p:spPr>
          <a:xfrm>
            <a:off x="8008661" y="6575217"/>
            <a:ext cx="4183200" cy="282900"/>
          </a:xfrm>
          <a:prstGeom prst="rect">
            <a:avLst/>
          </a:prstGeom>
          <a:solidFill>
            <a:srgbClr val="1E4E79"/>
          </a:solidFill>
          <a:ln w="9525" cap="flat" cmpd="sng">
            <a:solidFill>
              <a:srgbClr val="1E4E7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1200"/>
              <a:buFont typeface="Cambria"/>
              <a:buNone/>
            </a:pPr>
            <a:r>
              <a:rPr lang="en-US" sz="1200" b="1">
                <a:solidFill>
                  <a:schemeClr val="lt1"/>
                </a:solidFill>
                <a:latin typeface="Cambria"/>
                <a:ea typeface="Cambria"/>
                <a:cs typeface="Cambria"/>
                <a:sym typeface="Cambria"/>
              </a:rPr>
              <a:t> Dept. of ECE, BIT</a:t>
            </a:r>
            <a:endParaRPr sz="1200" b="1">
              <a:solidFill>
                <a:schemeClr val="lt1"/>
              </a:solidFill>
              <a:latin typeface="Cambria"/>
              <a:ea typeface="Cambria"/>
              <a:cs typeface="Cambria"/>
              <a:sym typeface="Cambria"/>
            </a:endParaRPr>
          </a:p>
        </p:txBody>
      </p:sp>
      <p:pic>
        <p:nvPicPr>
          <p:cNvPr id="193" name="Google Shape;193;g2444da0bb46_0_678"/>
          <p:cNvPicPr preferRelativeResize="0"/>
          <p:nvPr/>
        </p:nvPicPr>
        <p:blipFill rotWithShape="1">
          <a:blip r:embed="rId3">
            <a:alphaModFix/>
          </a:blip>
          <a:srcRect/>
          <a:stretch/>
        </p:blipFill>
        <p:spPr>
          <a:xfrm>
            <a:off x="11372380" y="5907332"/>
            <a:ext cx="609823" cy="633346"/>
          </a:xfrm>
          <a:prstGeom prst="rect">
            <a:avLst/>
          </a:prstGeom>
          <a:noFill/>
          <a:ln>
            <a:noFill/>
          </a:ln>
        </p:spPr>
      </p:pic>
      <p:sp>
        <p:nvSpPr>
          <p:cNvPr id="194" name="Google Shape;194;g2444da0bb46_0_678"/>
          <p:cNvSpPr txBox="1"/>
          <p:nvPr/>
        </p:nvSpPr>
        <p:spPr>
          <a:xfrm>
            <a:off x="0" y="0"/>
            <a:ext cx="12192000" cy="464100"/>
          </a:xfrm>
          <a:prstGeom prst="rect">
            <a:avLst/>
          </a:prstGeom>
          <a:solidFill>
            <a:srgbClr val="002060"/>
          </a:solidFill>
          <a:ln w="9525" cap="flat" cmpd="sng">
            <a:solidFill>
              <a:srgbClr val="E1EFD8"/>
            </a:solidFill>
            <a:prstDash val="solid"/>
            <a:round/>
            <a:headEnd type="none" w="sm" len="sm"/>
            <a:tailEnd type="none" w="sm" len="sm"/>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2400"/>
              <a:buFont typeface="Cambria"/>
              <a:buNone/>
            </a:pPr>
            <a:r>
              <a:rPr lang="en-US" sz="2400" b="1">
                <a:solidFill>
                  <a:schemeClr val="lt1"/>
                </a:solidFill>
                <a:latin typeface="Cambria"/>
                <a:ea typeface="Cambria"/>
                <a:cs typeface="Cambria"/>
                <a:sym typeface="Cambria"/>
              </a:rPr>
              <a:t>METHODOLOGY </a:t>
            </a:r>
            <a:endParaRPr sz="2800" b="1">
              <a:solidFill>
                <a:schemeClr val="lt1"/>
              </a:solidFill>
              <a:latin typeface="Cambria"/>
              <a:ea typeface="Cambria"/>
              <a:cs typeface="Cambria"/>
              <a:sym typeface="Cambria"/>
            </a:endParaRPr>
          </a:p>
        </p:txBody>
      </p:sp>
      <p:sp>
        <p:nvSpPr>
          <p:cNvPr id="196" name="Google Shape;196;g2444da0bb46_0_678"/>
          <p:cNvSpPr txBox="1"/>
          <p:nvPr/>
        </p:nvSpPr>
        <p:spPr>
          <a:xfrm>
            <a:off x="114994" y="512049"/>
            <a:ext cx="6978645" cy="544761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000" dirty="0">
                <a:solidFill>
                  <a:schemeClr val="tx1"/>
                </a:solidFill>
                <a:latin typeface="Times New Roman" panose="02020603050405020304" pitchFamily="18" charset="0"/>
                <a:cs typeface="Times New Roman" panose="02020603050405020304" pitchFamily="18" charset="0"/>
              </a:rPr>
              <a:t>The entire workflow of the proposed system is broken down into four phases. Initially the secret image is broken into multiple parts.</a:t>
            </a:r>
          </a:p>
          <a:p>
            <a:pPr marL="0" lvl="0" indent="0" algn="l" rtl="0">
              <a:spcBef>
                <a:spcPts val="0"/>
              </a:spcBef>
              <a:spcAft>
                <a:spcPts val="0"/>
              </a:spcAft>
              <a:buNone/>
            </a:pPr>
            <a:endParaRPr lang="en-US" sz="2000" dirty="0">
              <a:solidFill>
                <a:schemeClr val="tx1"/>
              </a:solidFill>
              <a:latin typeface="Times New Roman" panose="02020603050405020304" pitchFamily="18" charset="0"/>
              <a:cs typeface="Times New Roman" panose="02020603050405020304" pitchFamily="18" charset="0"/>
            </a:endParaRPr>
          </a:p>
          <a:p>
            <a:pPr marL="342900" lvl="6" indent="-342900">
              <a:buSzPct val="100000"/>
              <a:buFont typeface="+mj-lt"/>
              <a:buAutoNum type="arabicPeriod"/>
            </a:pPr>
            <a:r>
              <a:rPr lang="en-US" sz="2400" b="1" dirty="0">
                <a:solidFill>
                  <a:schemeClr val="tx1"/>
                </a:solidFill>
                <a:latin typeface="Times New Roman" panose="02020603050405020304" pitchFamily="18" charset="0"/>
                <a:cs typeface="Times New Roman" panose="02020603050405020304" pitchFamily="18" charset="0"/>
              </a:rPr>
              <a:t>Encryption phase :</a:t>
            </a:r>
          </a:p>
          <a:p>
            <a:pPr lvl="6">
              <a:buSzPct val="100000"/>
            </a:pPr>
            <a:r>
              <a:rPr lang="en-US" sz="1800" dirty="0">
                <a:solidFill>
                  <a:schemeClr val="tx1"/>
                </a:solidFill>
                <a:latin typeface="Times New Roman" panose="02020603050405020304" pitchFamily="18" charset="0"/>
                <a:cs typeface="Times New Roman" panose="02020603050405020304" pitchFamily="18" charset="0"/>
              </a:rPr>
              <a:t> 	</a:t>
            </a:r>
          </a:p>
          <a:p>
            <a:pPr marL="342900" lvl="6" indent="-342900">
              <a:buSzPct val="10000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In this phase AES algorithm is used to encrypt the secret message.  </a:t>
            </a:r>
          </a:p>
          <a:p>
            <a:pPr marL="342900" lvl="6" indent="-342900">
              <a:buSzPct val="10000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The AES algorithm uses a round function that is composed of four different byte related transformations:</a:t>
            </a:r>
          </a:p>
          <a:p>
            <a:pPr lvl="6">
              <a:buSzPct val="100000"/>
            </a:pPr>
            <a:endParaRPr lang="en-US" sz="2000" dirty="0">
              <a:solidFill>
                <a:schemeClr val="tx1"/>
              </a:solidFill>
              <a:latin typeface="Times New Roman" panose="02020603050405020304" pitchFamily="18" charset="0"/>
              <a:cs typeface="Times New Roman" panose="02020603050405020304" pitchFamily="18" charset="0"/>
            </a:endParaRPr>
          </a:p>
          <a:p>
            <a:pPr marL="342900" lvl="0" indent="-342900" algn="l" rtl="0">
              <a:spcBef>
                <a:spcPts val="0"/>
              </a:spcBef>
              <a:spcAft>
                <a:spcPts val="0"/>
              </a:spcAft>
              <a:buFont typeface="Wingdings" panose="05000000000000000000" pitchFamily="2" charset="2"/>
              <a:buChar char="Ø"/>
            </a:pPr>
            <a:r>
              <a:rPr lang="en-IN" sz="2000" b="1" dirty="0">
                <a:solidFill>
                  <a:schemeClr val="tx1"/>
                </a:solidFill>
                <a:latin typeface="Times New Roman" panose="02020603050405020304" pitchFamily="18" charset="0"/>
                <a:cs typeface="Times New Roman" panose="02020603050405020304" pitchFamily="18" charset="0"/>
              </a:rPr>
              <a:t>Sub-Bytes step</a:t>
            </a:r>
            <a:endParaRPr lang="en-US" sz="2000" b="0" i="0" dirty="0">
              <a:solidFill>
                <a:schemeClr val="tx1"/>
              </a:solidFill>
              <a:effectLst/>
              <a:latin typeface="Times New Roman" panose="02020603050405020304" pitchFamily="18" charset="0"/>
              <a:cs typeface="Times New Roman" panose="02020603050405020304" pitchFamily="18" charset="0"/>
            </a:endParaRPr>
          </a:p>
          <a:p>
            <a:pPr marL="342900" lvl="0" indent="-342900" algn="l" rtl="0">
              <a:spcBef>
                <a:spcPts val="0"/>
              </a:spcBef>
              <a:spcAft>
                <a:spcPts val="0"/>
              </a:spcAft>
              <a:buFont typeface="Wingdings" panose="05000000000000000000" pitchFamily="2" charset="2"/>
              <a:buChar char="Ø"/>
            </a:pPr>
            <a:endParaRPr lang="en-US" sz="2000" dirty="0">
              <a:solidFill>
                <a:schemeClr val="tx1"/>
              </a:solidFill>
              <a:latin typeface="Times New Roman" panose="02020603050405020304" pitchFamily="18" charset="0"/>
              <a:cs typeface="Times New Roman" panose="02020603050405020304" pitchFamily="18" charset="0"/>
            </a:endParaRPr>
          </a:p>
          <a:p>
            <a:pPr marL="342900" lvl="0" indent="-342900" algn="l" rtl="0">
              <a:spcBef>
                <a:spcPts val="0"/>
              </a:spcBef>
              <a:spcAft>
                <a:spcPts val="0"/>
              </a:spcAft>
              <a:buFont typeface="Wingdings" panose="05000000000000000000" pitchFamily="2" charset="2"/>
              <a:buChar char="Ø"/>
            </a:pPr>
            <a:r>
              <a:rPr lang="en-IN" sz="2000" b="1" dirty="0">
                <a:solidFill>
                  <a:schemeClr val="tx1"/>
                </a:solidFill>
                <a:latin typeface="Times New Roman" panose="02020603050405020304" pitchFamily="18" charset="0"/>
                <a:cs typeface="Times New Roman" panose="02020603050405020304" pitchFamily="18" charset="0"/>
              </a:rPr>
              <a:t>Shift Rows step</a:t>
            </a:r>
          </a:p>
          <a:p>
            <a:pPr marL="342900" lvl="0" indent="-342900" algn="l" rtl="0">
              <a:spcBef>
                <a:spcPts val="0"/>
              </a:spcBef>
              <a:spcAft>
                <a:spcPts val="0"/>
              </a:spcAft>
              <a:buFont typeface="Wingdings" panose="05000000000000000000" pitchFamily="2" charset="2"/>
              <a:buChar char="Ø"/>
            </a:pPr>
            <a:endParaRPr lang="en-US" sz="2000" dirty="0">
              <a:solidFill>
                <a:schemeClr val="tx1"/>
              </a:solidFill>
              <a:latin typeface="Times New Roman" panose="02020603050405020304" pitchFamily="18" charset="0"/>
              <a:cs typeface="Times New Roman" panose="02020603050405020304" pitchFamily="18" charset="0"/>
            </a:endParaRPr>
          </a:p>
          <a:p>
            <a:pPr marL="342900" lvl="0" indent="-342900" algn="l" rtl="0">
              <a:spcBef>
                <a:spcPts val="0"/>
              </a:spcBef>
              <a:spcAft>
                <a:spcPts val="0"/>
              </a:spcAft>
              <a:buFont typeface="Wingdings" panose="05000000000000000000" pitchFamily="2" charset="2"/>
              <a:buChar char="Ø"/>
            </a:pPr>
            <a:r>
              <a:rPr lang="en-IN" sz="2000" b="1" dirty="0">
                <a:solidFill>
                  <a:schemeClr val="tx1"/>
                </a:solidFill>
                <a:latin typeface="Times New Roman" panose="02020603050405020304" pitchFamily="18" charset="0"/>
                <a:cs typeface="Times New Roman" panose="02020603050405020304" pitchFamily="18" charset="0"/>
              </a:rPr>
              <a:t>Mix Columns step</a:t>
            </a:r>
          </a:p>
          <a:p>
            <a:pPr marL="342900" lvl="0" indent="-342900" algn="l" rtl="0">
              <a:spcBef>
                <a:spcPts val="0"/>
              </a:spcBef>
              <a:spcAft>
                <a:spcPts val="0"/>
              </a:spcAft>
              <a:buFont typeface="Wingdings" panose="05000000000000000000" pitchFamily="2" charset="2"/>
              <a:buChar char="Ø"/>
            </a:pPr>
            <a:endParaRPr lang="en-US" sz="2000" dirty="0">
              <a:solidFill>
                <a:schemeClr val="tx1"/>
              </a:solidFill>
              <a:latin typeface="Times New Roman" panose="02020603050405020304" pitchFamily="18" charset="0"/>
              <a:cs typeface="Times New Roman" panose="02020603050405020304" pitchFamily="18" charset="0"/>
            </a:endParaRPr>
          </a:p>
          <a:p>
            <a:pPr marL="342900" lvl="0" indent="-342900" algn="l" rtl="0">
              <a:spcBef>
                <a:spcPts val="0"/>
              </a:spcBef>
              <a:spcAft>
                <a:spcPts val="0"/>
              </a:spcAft>
              <a:buFont typeface="Wingdings" panose="05000000000000000000" pitchFamily="2" charset="2"/>
              <a:buChar char="Ø"/>
            </a:pPr>
            <a:r>
              <a:rPr lang="en-IN" sz="2000" b="1" dirty="0">
                <a:solidFill>
                  <a:schemeClr val="tx1"/>
                </a:solidFill>
                <a:latin typeface="Times New Roman" panose="02020603050405020304" pitchFamily="18" charset="0"/>
                <a:cs typeface="Times New Roman" panose="02020603050405020304" pitchFamily="18" charset="0"/>
              </a:rPr>
              <a:t>Add Round Key step</a:t>
            </a:r>
            <a:endParaRPr lang="en-IN" sz="1800" dirty="0">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AE3BF7B0-D824-D143-3EB4-42738E594170}"/>
              </a:ext>
            </a:extLst>
          </p:cNvPr>
          <p:cNvPicPr>
            <a:picLocks noChangeAspect="1"/>
          </p:cNvPicPr>
          <p:nvPr/>
        </p:nvPicPr>
        <p:blipFill>
          <a:blip r:embed="rId4"/>
          <a:stretch>
            <a:fillRect/>
          </a:stretch>
        </p:blipFill>
        <p:spPr>
          <a:xfrm>
            <a:off x="7093639" y="808159"/>
            <a:ext cx="5098222" cy="5064633"/>
          </a:xfrm>
          <a:prstGeom prst="rect">
            <a:avLst/>
          </a:prstGeom>
        </p:spPr>
      </p:pic>
    </p:spTree>
    <p:extLst>
      <p:ext uri="{BB962C8B-B14F-4D97-AF65-F5344CB8AC3E}">
        <p14:creationId xmlns:p14="http://schemas.microsoft.com/office/powerpoint/2010/main" val="21391625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g2444da0bb46_0_849"/>
          <p:cNvSpPr txBox="1"/>
          <p:nvPr/>
        </p:nvSpPr>
        <p:spPr>
          <a:xfrm>
            <a:off x="3140" y="6575217"/>
            <a:ext cx="7990500" cy="282900"/>
          </a:xfrm>
          <a:prstGeom prst="rect">
            <a:avLst/>
          </a:prstGeom>
          <a:solidFill>
            <a:srgbClr val="548135"/>
          </a:solidFill>
          <a:ln w="9525"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0C0C0C"/>
              </a:buClr>
              <a:buSzPts val="1800"/>
              <a:buFont typeface="Cambria"/>
              <a:buNone/>
            </a:pPr>
            <a:r>
              <a:rPr lang="en-US" sz="1800" b="1">
                <a:solidFill>
                  <a:srgbClr val="0C0C0C"/>
                </a:solidFill>
                <a:latin typeface="Cambria"/>
                <a:ea typeface="Cambria"/>
                <a:cs typeface="Cambria"/>
                <a:sym typeface="Cambria"/>
              </a:rPr>
              <a:t>Bangalore Institute of Technology</a:t>
            </a:r>
            <a:endParaRPr sz="1800" b="1">
              <a:solidFill>
                <a:srgbClr val="0C0C0C"/>
              </a:solidFill>
              <a:latin typeface="Cambria"/>
              <a:ea typeface="Cambria"/>
              <a:cs typeface="Cambria"/>
              <a:sym typeface="Cambria"/>
            </a:endParaRPr>
          </a:p>
        </p:txBody>
      </p:sp>
      <p:sp>
        <p:nvSpPr>
          <p:cNvPr id="249" name="Google Shape;249;g2444da0bb46_0_849"/>
          <p:cNvSpPr txBox="1"/>
          <p:nvPr/>
        </p:nvSpPr>
        <p:spPr>
          <a:xfrm>
            <a:off x="8008661" y="6575217"/>
            <a:ext cx="4183200" cy="282900"/>
          </a:xfrm>
          <a:prstGeom prst="rect">
            <a:avLst/>
          </a:prstGeom>
          <a:solidFill>
            <a:srgbClr val="1E4E79"/>
          </a:solidFill>
          <a:ln w="9525" cap="flat" cmpd="sng">
            <a:solidFill>
              <a:srgbClr val="1E4E7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1200"/>
              <a:buFont typeface="Cambria"/>
              <a:buNone/>
            </a:pPr>
            <a:r>
              <a:rPr lang="en-US" sz="1200" b="1">
                <a:solidFill>
                  <a:schemeClr val="lt1"/>
                </a:solidFill>
                <a:latin typeface="Cambria"/>
                <a:ea typeface="Cambria"/>
                <a:cs typeface="Cambria"/>
                <a:sym typeface="Cambria"/>
              </a:rPr>
              <a:t> Dept. of ECE, BIT</a:t>
            </a:r>
            <a:endParaRPr sz="1200" b="1">
              <a:solidFill>
                <a:schemeClr val="lt1"/>
              </a:solidFill>
              <a:latin typeface="Cambria"/>
              <a:ea typeface="Cambria"/>
              <a:cs typeface="Cambria"/>
              <a:sym typeface="Cambria"/>
            </a:endParaRPr>
          </a:p>
        </p:txBody>
      </p:sp>
      <p:pic>
        <p:nvPicPr>
          <p:cNvPr id="250" name="Google Shape;250;g2444da0bb46_0_849"/>
          <p:cNvPicPr preferRelativeResize="0"/>
          <p:nvPr/>
        </p:nvPicPr>
        <p:blipFill rotWithShape="1">
          <a:blip r:embed="rId3">
            <a:alphaModFix/>
          </a:blip>
          <a:srcRect/>
          <a:stretch/>
        </p:blipFill>
        <p:spPr>
          <a:xfrm>
            <a:off x="11372380" y="5907332"/>
            <a:ext cx="609823" cy="633346"/>
          </a:xfrm>
          <a:prstGeom prst="rect">
            <a:avLst/>
          </a:prstGeom>
          <a:noFill/>
          <a:ln>
            <a:noFill/>
          </a:ln>
        </p:spPr>
      </p:pic>
      <p:sp>
        <p:nvSpPr>
          <p:cNvPr id="251" name="Google Shape;251;g2444da0bb46_0_849"/>
          <p:cNvSpPr txBox="1"/>
          <p:nvPr/>
        </p:nvSpPr>
        <p:spPr>
          <a:xfrm>
            <a:off x="0" y="0"/>
            <a:ext cx="12192000" cy="464100"/>
          </a:xfrm>
          <a:prstGeom prst="rect">
            <a:avLst/>
          </a:prstGeom>
          <a:solidFill>
            <a:srgbClr val="002060"/>
          </a:solidFill>
          <a:ln w="9525" cap="flat" cmpd="sng">
            <a:solidFill>
              <a:srgbClr val="E1EFD8"/>
            </a:solidFill>
            <a:prstDash val="solid"/>
            <a:round/>
            <a:headEnd type="none" w="sm" len="sm"/>
            <a:tailEnd type="none" w="sm" len="sm"/>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lt1"/>
              </a:buClr>
              <a:buSzPts val="2400"/>
              <a:buFont typeface="Cambria"/>
              <a:buNone/>
            </a:pPr>
            <a:r>
              <a:rPr lang="en-US" sz="2400" b="1">
                <a:solidFill>
                  <a:schemeClr val="lt1"/>
                </a:solidFill>
                <a:latin typeface="Cambria"/>
                <a:ea typeface="Cambria"/>
                <a:cs typeface="Cambria"/>
                <a:sym typeface="Cambria"/>
              </a:rPr>
              <a:t>METHODOLOGY </a:t>
            </a:r>
            <a:endParaRPr sz="2800" b="1">
              <a:solidFill>
                <a:schemeClr val="lt1"/>
              </a:solidFill>
              <a:latin typeface="Cambria"/>
              <a:ea typeface="Cambria"/>
              <a:cs typeface="Cambria"/>
              <a:sym typeface="Cambria"/>
            </a:endParaRPr>
          </a:p>
        </p:txBody>
      </p:sp>
      <p:sp>
        <p:nvSpPr>
          <p:cNvPr id="11" name="TextBox 10">
            <a:extLst>
              <a:ext uri="{FF2B5EF4-FFF2-40B4-BE49-F238E27FC236}">
                <a16:creationId xmlns:a16="http://schemas.microsoft.com/office/drawing/2014/main" id="{0845EA90-7B57-75B8-5C62-88237D1010C2}"/>
              </a:ext>
            </a:extLst>
          </p:cNvPr>
          <p:cNvSpPr txBox="1"/>
          <p:nvPr/>
        </p:nvSpPr>
        <p:spPr>
          <a:xfrm>
            <a:off x="462116" y="570271"/>
            <a:ext cx="11520086" cy="5201424"/>
          </a:xfrm>
          <a:prstGeom prst="rect">
            <a:avLst/>
          </a:prstGeom>
          <a:noFill/>
        </p:spPr>
        <p:txBody>
          <a:bodyPr wrap="square" rtlCol="0">
            <a:spAutoFit/>
          </a:bodyPr>
          <a:lstStyle/>
          <a:p>
            <a:pPr marL="342900" indent="-342900">
              <a:buFont typeface="+mj-lt"/>
              <a:buAutoNum type="arabicPeriod" startAt="2"/>
            </a:pPr>
            <a:r>
              <a:rPr lang="en-US" sz="2400" b="1" dirty="0">
                <a:latin typeface="+mn-lt"/>
                <a:cs typeface="Times New Roman" panose="02020603050405020304" pitchFamily="18" charset="0"/>
              </a:rPr>
              <a:t>Embedding phase:</a:t>
            </a:r>
          </a:p>
          <a:p>
            <a:endParaRPr lang="en-US" sz="2400" b="1" dirty="0">
              <a:latin typeface="+mn-lt"/>
              <a:cs typeface="Times New Roman" panose="02020603050405020304" pitchFamily="18" charset="0"/>
            </a:endParaRPr>
          </a:p>
          <a:p>
            <a:r>
              <a:rPr lang="en-US" sz="1400" dirty="0">
                <a:latin typeface="+mn-lt"/>
                <a:cs typeface="Times New Roman" panose="02020603050405020304" pitchFamily="18" charset="0"/>
              </a:rPr>
              <a:t> 	</a:t>
            </a:r>
            <a:r>
              <a:rPr lang="en-US" sz="2000" dirty="0">
                <a:latin typeface="+mn-lt"/>
                <a:cs typeface="Times New Roman" panose="02020603050405020304" pitchFamily="18" charset="0"/>
              </a:rPr>
              <a:t>Cipher text is hidden inside the image using LSB based image steganography algorithm. </a:t>
            </a:r>
          </a:p>
          <a:p>
            <a:endParaRPr lang="en-US" sz="2000" dirty="0">
              <a:latin typeface="+mn-lt"/>
              <a:cs typeface="Times New Roman" panose="02020603050405020304" pitchFamily="18" charset="0"/>
            </a:endParaRPr>
          </a:p>
          <a:p>
            <a:pPr marL="457200" indent="-457200">
              <a:buFont typeface="+mj-lt"/>
              <a:buAutoNum type="arabicPeriod" startAt="3"/>
            </a:pPr>
            <a:r>
              <a:rPr lang="en-IN" sz="2400" b="1" dirty="0">
                <a:latin typeface="+mn-lt"/>
                <a:cs typeface="Times New Roman" panose="02020603050405020304" pitchFamily="18" charset="0"/>
              </a:rPr>
              <a:t>Hiding phase</a:t>
            </a:r>
            <a:r>
              <a:rPr lang="en-US" sz="2400" b="1" dirty="0">
                <a:latin typeface="+mn-lt"/>
                <a:cs typeface="Times New Roman" panose="02020603050405020304" pitchFamily="18" charset="0"/>
              </a:rPr>
              <a:t>: </a:t>
            </a:r>
          </a:p>
          <a:p>
            <a:endParaRPr lang="en-US" sz="2400" b="1" dirty="0">
              <a:latin typeface="+mn-lt"/>
              <a:cs typeface="Times New Roman" panose="02020603050405020304" pitchFamily="18" charset="0"/>
            </a:endParaRPr>
          </a:p>
          <a:p>
            <a:r>
              <a:rPr lang="en-US" sz="2000" dirty="0">
                <a:latin typeface="+mn-lt"/>
                <a:cs typeface="Times New Roman" panose="02020603050405020304" pitchFamily="18" charset="0"/>
              </a:rPr>
              <a:t>	</a:t>
            </a:r>
            <a:r>
              <a:rPr lang="en-US" sz="2000" dirty="0">
                <a:latin typeface="+mn-lt"/>
                <a:ea typeface="Times New Roman"/>
                <a:cs typeface="Times New Roman"/>
                <a:sym typeface="Times New Roman"/>
              </a:rPr>
              <a:t> Cover Image is segmented into parts and p</a:t>
            </a:r>
            <a:r>
              <a:rPr lang="en-US" sz="2000" dirty="0">
                <a:latin typeface="+mn-lt"/>
                <a:cs typeface="Times New Roman" panose="02020603050405020304" pitchFamily="18" charset="0"/>
              </a:rPr>
              <a:t>art of secret image which also contains the</a:t>
            </a:r>
          </a:p>
          <a:p>
            <a:endParaRPr lang="en-US" sz="500" dirty="0">
              <a:latin typeface="+mn-lt"/>
              <a:cs typeface="Times New Roman" panose="02020603050405020304" pitchFamily="18" charset="0"/>
            </a:endParaRPr>
          </a:p>
          <a:p>
            <a:r>
              <a:rPr lang="en-US" sz="2000" dirty="0">
                <a:latin typeface="+mn-lt"/>
                <a:cs typeface="Times New Roman" panose="02020603050405020304" pitchFamily="18" charset="0"/>
              </a:rPr>
              <a:t>       secret text is hidden behind the cover image using LSB technique. </a:t>
            </a:r>
          </a:p>
          <a:p>
            <a:endParaRPr lang="en-US" sz="2000" dirty="0">
              <a:latin typeface="+mn-lt"/>
              <a:cs typeface="Times New Roman" panose="02020603050405020304" pitchFamily="18" charset="0"/>
            </a:endParaRPr>
          </a:p>
          <a:p>
            <a:pPr marL="457200" indent="-457200">
              <a:buFont typeface="+mj-lt"/>
              <a:buAutoNum type="arabicPeriod" startAt="4"/>
            </a:pPr>
            <a:r>
              <a:rPr lang="en-US" sz="2400" b="1" dirty="0">
                <a:latin typeface="+mn-lt"/>
                <a:cs typeface="Times New Roman" panose="02020603050405020304" pitchFamily="18" charset="0"/>
              </a:rPr>
              <a:t>Stitching phase: </a:t>
            </a:r>
          </a:p>
          <a:p>
            <a:endParaRPr lang="en-US" sz="2400" b="1" dirty="0">
              <a:latin typeface="+mn-lt"/>
              <a:cs typeface="Times New Roman" panose="02020603050405020304" pitchFamily="18" charset="0"/>
            </a:endParaRPr>
          </a:p>
          <a:p>
            <a:r>
              <a:rPr lang="en-US" sz="2400" b="1" dirty="0">
                <a:latin typeface="+mn-lt"/>
                <a:cs typeface="Times New Roman" panose="02020603050405020304" pitchFamily="18" charset="0"/>
              </a:rPr>
              <a:t>	</a:t>
            </a:r>
            <a:r>
              <a:rPr lang="en-US" sz="2000" dirty="0">
                <a:latin typeface="+mn-lt"/>
                <a:cs typeface="Times New Roman" panose="02020603050405020304" pitchFamily="18" charset="0"/>
              </a:rPr>
              <a:t>The sub images are stitched back to get the original cover image using</a:t>
            </a:r>
            <a:r>
              <a:rPr lang="en-US" sz="2000" dirty="0">
                <a:latin typeface="+mn-lt"/>
                <a:ea typeface="Times New Roman"/>
                <a:cs typeface="Times New Roman"/>
                <a:sym typeface="Times New Roman"/>
              </a:rPr>
              <a:t> K-nearest </a:t>
            </a:r>
            <a:r>
              <a:rPr lang="en-US" sz="2000" dirty="0" err="1">
                <a:latin typeface="+mn-lt"/>
                <a:ea typeface="Times New Roman"/>
                <a:cs typeface="Times New Roman"/>
                <a:sym typeface="Times New Roman"/>
              </a:rPr>
              <a:t>neighbour</a:t>
            </a:r>
            <a:r>
              <a:rPr lang="en-US" sz="2000" dirty="0">
                <a:latin typeface="+mn-lt"/>
                <a:ea typeface="Times New Roman"/>
                <a:cs typeface="Times New Roman"/>
                <a:sym typeface="Times New Roman"/>
              </a:rPr>
              <a:t> </a:t>
            </a:r>
          </a:p>
          <a:p>
            <a:endParaRPr lang="en-US" sz="500" dirty="0">
              <a:latin typeface="+mn-lt"/>
              <a:ea typeface="Times New Roman"/>
              <a:cs typeface="Times New Roman"/>
              <a:sym typeface="Times New Roman"/>
            </a:endParaRPr>
          </a:p>
          <a:p>
            <a:r>
              <a:rPr lang="en-US" sz="2000" dirty="0">
                <a:latin typeface="+mn-lt"/>
                <a:ea typeface="Times New Roman"/>
                <a:cs typeface="Times New Roman"/>
                <a:sym typeface="Times New Roman"/>
              </a:rPr>
              <a:t>       supervised algorithm. </a:t>
            </a:r>
            <a:r>
              <a:rPr lang="en-US" sz="2000" dirty="0">
                <a:latin typeface="+mn-lt"/>
                <a:cs typeface="Times New Roman" panose="02020603050405020304" pitchFamily="18" charset="0"/>
              </a:rPr>
              <a:t>Apply inverse AES algorithm decryption.</a:t>
            </a:r>
          </a:p>
          <a:p>
            <a:endParaRPr lang="en-US" sz="2000" dirty="0">
              <a:latin typeface="+mn-lt"/>
              <a:cs typeface="Times New Roman" panose="02020603050405020304" pitchFamily="18" charset="0"/>
            </a:endParaRPr>
          </a:p>
          <a:p>
            <a:endParaRPr lang="en-IN" dirty="0">
              <a:latin typeface="+mn-lt"/>
            </a:endParaRPr>
          </a:p>
        </p:txBody>
      </p:sp>
    </p:spTree>
    <p:extLst>
      <p:ext uri="{BB962C8B-B14F-4D97-AF65-F5344CB8AC3E}">
        <p14:creationId xmlns:p14="http://schemas.microsoft.com/office/powerpoint/2010/main" val="95053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g22ed878f68c_0_32"/>
          <p:cNvSpPr txBox="1"/>
          <p:nvPr/>
        </p:nvSpPr>
        <p:spPr>
          <a:xfrm>
            <a:off x="3140" y="6575217"/>
            <a:ext cx="7990500" cy="282900"/>
          </a:xfrm>
          <a:prstGeom prst="rect">
            <a:avLst/>
          </a:prstGeom>
          <a:solidFill>
            <a:srgbClr val="548135"/>
          </a:solidFill>
          <a:ln w="9525"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0C0C0C"/>
              </a:buClr>
              <a:buSzPts val="1800"/>
              <a:buFont typeface="Cambria"/>
              <a:buNone/>
            </a:pPr>
            <a:r>
              <a:rPr lang="en-US" sz="1800" b="1">
                <a:solidFill>
                  <a:srgbClr val="0C0C0C"/>
                </a:solidFill>
                <a:latin typeface="Cambria"/>
                <a:ea typeface="Cambria"/>
                <a:cs typeface="Cambria"/>
                <a:sym typeface="Cambria"/>
              </a:rPr>
              <a:t>Bangalore Institute of Technology</a:t>
            </a:r>
            <a:endParaRPr sz="1800" b="1">
              <a:solidFill>
                <a:srgbClr val="0C0C0C"/>
              </a:solidFill>
              <a:latin typeface="Cambria"/>
              <a:ea typeface="Cambria"/>
              <a:cs typeface="Cambria"/>
              <a:sym typeface="Cambria"/>
            </a:endParaRPr>
          </a:p>
        </p:txBody>
      </p:sp>
      <p:sp>
        <p:nvSpPr>
          <p:cNvPr id="273" name="Google Shape;273;g22ed878f68c_0_32"/>
          <p:cNvSpPr txBox="1"/>
          <p:nvPr/>
        </p:nvSpPr>
        <p:spPr>
          <a:xfrm>
            <a:off x="8008661" y="6575217"/>
            <a:ext cx="4183200" cy="282900"/>
          </a:xfrm>
          <a:prstGeom prst="rect">
            <a:avLst/>
          </a:prstGeom>
          <a:solidFill>
            <a:srgbClr val="1E4E79"/>
          </a:solidFill>
          <a:ln w="9525" cap="flat" cmpd="sng">
            <a:solidFill>
              <a:srgbClr val="1E4E7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1200"/>
              <a:buFont typeface="Cambria"/>
              <a:buNone/>
            </a:pPr>
            <a:r>
              <a:rPr lang="en-US" sz="1200" b="1">
                <a:solidFill>
                  <a:schemeClr val="lt1"/>
                </a:solidFill>
                <a:latin typeface="Cambria"/>
                <a:ea typeface="Cambria"/>
                <a:cs typeface="Cambria"/>
                <a:sym typeface="Cambria"/>
              </a:rPr>
              <a:t> Dept. of ECE, BIT</a:t>
            </a:r>
            <a:endParaRPr sz="1200" b="1">
              <a:solidFill>
                <a:schemeClr val="lt1"/>
              </a:solidFill>
              <a:latin typeface="Cambria"/>
              <a:ea typeface="Cambria"/>
              <a:cs typeface="Cambria"/>
              <a:sym typeface="Cambria"/>
            </a:endParaRPr>
          </a:p>
        </p:txBody>
      </p:sp>
      <p:pic>
        <p:nvPicPr>
          <p:cNvPr id="274" name="Google Shape;274;g22ed878f68c_0_32"/>
          <p:cNvPicPr preferRelativeResize="0"/>
          <p:nvPr/>
        </p:nvPicPr>
        <p:blipFill rotWithShape="1">
          <a:blip r:embed="rId3">
            <a:alphaModFix/>
          </a:blip>
          <a:srcRect/>
          <a:stretch/>
        </p:blipFill>
        <p:spPr>
          <a:xfrm>
            <a:off x="11372380" y="5907332"/>
            <a:ext cx="609823" cy="633346"/>
          </a:xfrm>
          <a:prstGeom prst="rect">
            <a:avLst/>
          </a:prstGeom>
          <a:noFill/>
          <a:ln>
            <a:noFill/>
          </a:ln>
        </p:spPr>
      </p:pic>
      <p:sp>
        <p:nvSpPr>
          <p:cNvPr id="275" name="Google Shape;275;g22ed878f68c_0_32"/>
          <p:cNvSpPr txBox="1"/>
          <p:nvPr/>
        </p:nvSpPr>
        <p:spPr>
          <a:xfrm>
            <a:off x="0" y="0"/>
            <a:ext cx="12192000" cy="464100"/>
          </a:xfrm>
          <a:prstGeom prst="rect">
            <a:avLst/>
          </a:prstGeom>
          <a:solidFill>
            <a:srgbClr val="002060"/>
          </a:solidFill>
          <a:ln w="9525" cap="flat" cmpd="sng">
            <a:solidFill>
              <a:srgbClr val="E1EFD8"/>
            </a:solidFill>
            <a:prstDash val="solid"/>
            <a:round/>
            <a:headEnd type="none" w="sm" len="sm"/>
            <a:tailEnd type="none" w="sm" len="sm"/>
          </a:ln>
        </p:spPr>
        <p:txBody>
          <a:bodyPr spcFirstLastPara="1" wrap="square" lIns="91425" tIns="45700" rIns="91425" bIns="45700" anchor="ctr" anchorCtr="0">
            <a:normAutofit/>
          </a:bodyPr>
          <a:lstStyle/>
          <a:p>
            <a:pPr>
              <a:lnSpc>
                <a:spcPct val="90000"/>
              </a:lnSpc>
              <a:buClr>
                <a:schemeClr val="lt1"/>
              </a:buClr>
              <a:buSzPts val="2400"/>
            </a:pPr>
            <a:r>
              <a:rPr lang="en-US" sz="2400" b="1" dirty="0">
                <a:solidFill>
                  <a:schemeClr val="lt1"/>
                </a:solidFill>
                <a:latin typeface="Cambria"/>
                <a:ea typeface="Cambria"/>
                <a:cs typeface="Cambria"/>
                <a:sym typeface="Cambria"/>
              </a:rPr>
              <a:t>                                                                    METHODOLOGY </a:t>
            </a:r>
            <a:endParaRPr lang="en-US" sz="2800" b="1" dirty="0">
              <a:solidFill>
                <a:schemeClr val="lt1"/>
              </a:solidFill>
              <a:latin typeface="Cambria"/>
              <a:ea typeface="Cambria"/>
              <a:cs typeface="Cambria"/>
              <a:sym typeface="Cambria"/>
            </a:endParaRPr>
          </a:p>
        </p:txBody>
      </p:sp>
      <p:pic>
        <p:nvPicPr>
          <p:cNvPr id="4" name="Picture 3">
            <a:extLst>
              <a:ext uri="{FF2B5EF4-FFF2-40B4-BE49-F238E27FC236}">
                <a16:creationId xmlns:a16="http://schemas.microsoft.com/office/drawing/2014/main" id="{861413D5-9B94-4460-9BC7-F5FBA8F3FEFA}"/>
              </a:ext>
            </a:extLst>
          </p:cNvPr>
          <p:cNvPicPr>
            <a:picLocks noChangeAspect="1"/>
          </p:cNvPicPr>
          <p:nvPr/>
        </p:nvPicPr>
        <p:blipFill>
          <a:blip r:embed="rId4"/>
          <a:stretch>
            <a:fillRect/>
          </a:stretch>
        </p:blipFill>
        <p:spPr>
          <a:xfrm>
            <a:off x="3225156" y="561616"/>
            <a:ext cx="5741688" cy="3095647"/>
          </a:xfrm>
          <a:prstGeom prst="rect">
            <a:avLst/>
          </a:prstGeom>
        </p:spPr>
      </p:pic>
      <p:pic>
        <p:nvPicPr>
          <p:cNvPr id="6" name="Picture 5">
            <a:extLst>
              <a:ext uri="{FF2B5EF4-FFF2-40B4-BE49-F238E27FC236}">
                <a16:creationId xmlns:a16="http://schemas.microsoft.com/office/drawing/2014/main" id="{9D0DEE11-9535-62F4-8814-3FD304E2C26E}"/>
              </a:ext>
            </a:extLst>
          </p:cNvPr>
          <p:cNvPicPr>
            <a:picLocks noChangeAspect="1"/>
          </p:cNvPicPr>
          <p:nvPr/>
        </p:nvPicPr>
        <p:blipFill>
          <a:blip r:embed="rId5"/>
          <a:stretch>
            <a:fillRect/>
          </a:stretch>
        </p:blipFill>
        <p:spPr>
          <a:xfrm>
            <a:off x="2773652" y="4055013"/>
            <a:ext cx="6048375" cy="2000250"/>
          </a:xfrm>
          <a:prstGeom prst="rect">
            <a:avLst/>
          </a:prstGeom>
        </p:spPr>
      </p:pic>
      <p:sp>
        <p:nvSpPr>
          <p:cNvPr id="7" name="TextBox 6">
            <a:extLst>
              <a:ext uri="{FF2B5EF4-FFF2-40B4-BE49-F238E27FC236}">
                <a16:creationId xmlns:a16="http://schemas.microsoft.com/office/drawing/2014/main" id="{A928A380-C376-0C9A-5D65-D61ED5C0BCAB}"/>
              </a:ext>
            </a:extLst>
          </p:cNvPr>
          <p:cNvSpPr txBox="1"/>
          <p:nvPr/>
        </p:nvSpPr>
        <p:spPr>
          <a:xfrm>
            <a:off x="2920181" y="3737996"/>
            <a:ext cx="6121348" cy="338554"/>
          </a:xfrm>
          <a:prstGeom prst="rect">
            <a:avLst/>
          </a:prstGeom>
          <a:noFill/>
        </p:spPr>
        <p:txBody>
          <a:bodyPr wrap="square" rtlCol="0">
            <a:spAutoFit/>
          </a:bodyPr>
          <a:lstStyle/>
          <a:p>
            <a:pPr algn="ctr"/>
            <a:r>
              <a:rPr lang="en-IN" sz="1600" b="1" dirty="0"/>
              <a:t>AES ALGORITHM STEPS</a:t>
            </a:r>
          </a:p>
        </p:txBody>
      </p:sp>
      <p:sp>
        <p:nvSpPr>
          <p:cNvPr id="8" name="TextBox 7">
            <a:extLst>
              <a:ext uri="{FF2B5EF4-FFF2-40B4-BE49-F238E27FC236}">
                <a16:creationId xmlns:a16="http://schemas.microsoft.com/office/drawing/2014/main" id="{782A4F9C-D3F4-453A-836A-2C21507649CA}"/>
              </a:ext>
            </a:extLst>
          </p:cNvPr>
          <p:cNvSpPr txBox="1"/>
          <p:nvPr/>
        </p:nvSpPr>
        <p:spPr>
          <a:xfrm>
            <a:off x="3293631" y="6094636"/>
            <a:ext cx="6121348" cy="338554"/>
          </a:xfrm>
          <a:prstGeom prst="rect">
            <a:avLst/>
          </a:prstGeom>
          <a:noFill/>
        </p:spPr>
        <p:txBody>
          <a:bodyPr wrap="square" rtlCol="0">
            <a:spAutoFit/>
          </a:bodyPr>
          <a:lstStyle/>
          <a:p>
            <a:pPr algn="ctr"/>
            <a:r>
              <a:rPr lang="en-IN" sz="1600" b="1" dirty="0"/>
              <a:t>LSB image-based steganography</a:t>
            </a:r>
          </a:p>
        </p:txBody>
      </p:sp>
    </p:spTree>
    <p:extLst>
      <p:ext uri="{BB962C8B-B14F-4D97-AF65-F5344CB8AC3E}">
        <p14:creationId xmlns:p14="http://schemas.microsoft.com/office/powerpoint/2010/main" val="39403871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g22ed878f68c_0_32"/>
          <p:cNvSpPr txBox="1"/>
          <p:nvPr/>
        </p:nvSpPr>
        <p:spPr>
          <a:xfrm>
            <a:off x="3140" y="6575217"/>
            <a:ext cx="7990500" cy="282900"/>
          </a:xfrm>
          <a:prstGeom prst="rect">
            <a:avLst/>
          </a:prstGeom>
          <a:solidFill>
            <a:srgbClr val="548135"/>
          </a:solidFill>
          <a:ln w="9525"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0C0C0C"/>
              </a:buClr>
              <a:buSzPts val="1800"/>
              <a:buFont typeface="Cambria"/>
              <a:buNone/>
            </a:pPr>
            <a:r>
              <a:rPr lang="en-US" sz="1800" b="1">
                <a:solidFill>
                  <a:srgbClr val="0C0C0C"/>
                </a:solidFill>
                <a:latin typeface="Cambria"/>
                <a:ea typeface="Cambria"/>
                <a:cs typeface="Cambria"/>
                <a:sym typeface="Cambria"/>
              </a:rPr>
              <a:t>Bangalore Institute of Technology</a:t>
            </a:r>
            <a:endParaRPr sz="1800" b="1">
              <a:solidFill>
                <a:srgbClr val="0C0C0C"/>
              </a:solidFill>
              <a:latin typeface="Cambria"/>
              <a:ea typeface="Cambria"/>
              <a:cs typeface="Cambria"/>
              <a:sym typeface="Cambria"/>
            </a:endParaRPr>
          </a:p>
        </p:txBody>
      </p:sp>
      <p:sp>
        <p:nvSpPr>
          <p:cNvPr id="273" name="Google Shape;273;g22ed878f68c_0_32"/>
          <p:cNvSpPr txBox="1"/>
          <p:nvPr/>
        </p:nvSpPr>
        <p:spPr>
          <a:xfrm>
            <a:off x="8008661" y="6575217"/>
            <a:ext cx="4183200" cy="282900"/>
          </a:xfrm>
          <a:prstGeom prst="rect">
            <a:avLst/>
          </a:prstGeom>
          <a:solidFill>
            <a:srgbClr val="1E4E79"/>
          </a:solidFill>
          <a:ln w="9525" cap="flat" cmpd="sng">
            <a:solidFill>
              <a:srgbClr val="1E4E7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1200"/>
              <a:buFont typeface="Cambria"/>
              <a:buNone/>
            </a:pPr>
            <a:r>
              <a:rPr lang="en-US" sz="1200" b="1">
                <a:solidFill>
                  <a:schemeClr val="lt1"/>
                </a:solidFill>
                <a:latin typeface="Cambria"/>
                <a:ea typeface="Cambria"/>
                <a:cs typeface="Cambria"/>
                <a:sym typeface="Cambria"/>
              </a:rPr>
              <a:t> Dept. of ECE, BIT</a:t>
            </a:r>
            <a:endParaRPr sz="1200" b="1">
              <a:solidFill>
                <a:schemeClr val="lt1"/>
              </a:solidFill>
              <a:latin typeface="Cambria"/>
              <a:ea typeface="Cambria"/>
              <a:cs typeface="Cambria"/>
              <a:sym typeface="Cambria"/>
            </a:endParaRPr>
          </a:p>
        </p:txBody>
      </p:sp>
      <p:pic>
        <p:nvPicPr>
          <p:cNvPr id="274" name="Google Shape;274;g22ed878f68c_0_32"/>
          <p:cNvPicPr preferRelativeResize="0"/>
          <p:nvPr/>
        </p:nvPicPr>
        <p:blipFill rotWithShape="1">
          <a:blip r:embed="rId3">
            <a:alphaModFix/>
          </a:blip>
          <a:srcRect/>
          <a:stretch/>
        </p:blipFill>
        <p:spPr>
          <a:xfrm>
            <a:off x="11372380" y="5907332"/>
            <a:ext cx="609823" cy="633346"/>
          </a:xfrm>
          <a:prstGeom prst="rect">
            <a:avLst/>
          </a:prstGeom>
          <a:noFill/>
          <a:ln>
            <a:noFill/>
          </a:ln>
        </p:spPr>
      </p:pic>
      <p:sp>
        <p:nvSpPr>
          <p:cNvPr id="275" name="Google Shape;275;g22ed878f68c_0_32"/>
          <p:cNvSpPr txBox="1"/>
          <p:nvPr/>
        </p:nvSpPr>
        <p:spPr>
          <a:xfrm>
            <a:off x="0" y="0"/>
            <a:ext cx="12192000" cy="464100"/>
          </a:xfrm>
          <a:prstGeom prst="rect">
            <a:avLst/>
          </a:prstGeom>
          <a:solidFill>
            <a:srgbClr val="002060"/>
          </a:solidFill>
          <a:ln w="9525" cap="flat" cmpd="sng">
            <a:solidFill>
              <a:srgbClr val="E1EFD8"/>
            </a:solidFill>
            <a:prstDash val="solid"/>
            <a:round/>
            <a:headEnd type="none" w="sm" len="sm"/>
            <a:tailEnd type="none" w="sm" len="sm"/>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Clr>
                <a:schemeClr val="lt1"/>
              </a:buClr>
              <a:buSzPts val="2400"/>
              <a:buFont typeface="Cambria"/>
              <a:buNone/>
            </a:pPr>
            <a:r>
              <a:rPr lang="en-US" sz="2400" b="1" dirty="0">
                <a:solidFill>
                  <a:schemeClr val="lt1"/>
                </a:solidFill>
                <a:latin typeface="Cambria"/>
                <a:ea typeface="Cambria"/>
                <a:cs typeface="Cambria"/>
                <a:sym typeface="Cambria"/>
              </a:rPr>
              <a:t>                                                        IMPLEMENTATION &amp; DESIGN </a:t>
            </a:r>
            <a:endParaRPr sz="2800" b="1" dirty="0">
              <a:solidFill>
                <a:schemeClr val="lt1"/>
              </a:solidFill>
              <a:latin typeface="Cambria"/>
              <a:ea typeface="Cambria"/>
              <a:cs typeface="Cambria"/>
              <a:sym typeface="Cambria"/>
            </a:endParaRPr>
          </a:p>
        </p:txBody>
      </p:sp>
      <p:sp>
        <p:nvSpPr>
          <p:cNvPr id="276" name="Google Shape;276;g22ed878f68c_0_32"/>
          <p:cNvSpPr txBox="1"/>
          <p:nvPr/>
        </p:nvSpPr>
        <p:spPr>
          <a:xfrm>
            <a:off x="152400" y="152400"/>
            <a:ext cx="3000000" cy="3000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1200"/>
              </a:spcBef>
              <a:spcAft>
                <a:spcPts val="1200"/>
              </a:spcAft>
              <a:buNone/>
            </a:pPr>
            <a:endParaRPr/>
          </a:p>
        </p:txBody>
      </p:sp>
      <p:sp>
        <p:nvSpPr>
          <p:cNvPr id="2" name="TextBox 1">
            <a:extLst>
              <a:ext uri="{FF2B5EF4-FFF2-40B4-BE49-F238E27FC236}">
                <a16:creationId xmlns:a16="http://schemas.microsoft.com/office/drawing/2014/main" id="{A5C73BB4-9B51-841C-BCA4-36A3B5A49CFB}"/>
              </a:ext>
            </a:extLst>
          </p:cNvPr>
          <p:cNvSpPr txBox="1"/>
          <p:nvPr/>
        </p:nvSpPr>
        <p:spPr>
          <a:xfrm>
            <a:off x="245806" y="648929"/>
            <a:ext cx="11126574" cy="7017306"/>
          </a:xfrm>
          <a:prstGeom prst="rect">
            <a:avLst/>
          </a:prstGeom>
          <a:noFill/>
        </p:spPr>
        <p:txBody>
          <a:bodyPr wrap="square" rtlCol="0">
            <a:spAutoFit/>
          </a:bodyPr>
          <a:lstStyle/>
          <a:p>
            <a:r>
              <a:rPr lang="en-IN" sz="2000" dirty="0">
                <a:latin typeface="+mn-lt"/>
                <a:cs typeface="Times New Roman" panose="02020603050405020304" pitchFamily="18" charset="0"/>
              </a:rPr>
              <a:t>To implement the proposed system, we are using </a:t>
            </a:r>
            <a:r>
              <a:rPr lang="en-IN" sz="2000" dirty="0" err="1">
                <a:latin typeface="+mn-lt"/>
                <a:cs typeface="Times New Roman" panose="02020603050405020304" pitchFamily="18" charset="0"/>
              </a:rPr>
              <a:t>Matlab</a:t>
            </a:r>
            <a:r>
              <a:rPr lang="en-IN" sz="2000" dirty="0">
                <a:latin typeface="+mn-lt"/>
                <a:cs typeface="Times New Roman" panose="02020603050405020304" pitchFamily="18" charset="0"/>
              </a:rPr>
              <a:t> R2023a.  The implementation involves a series of steps. They are listed as follows:</a:t>
            </a:r>
          </a:p>
          <a:p>
            <a:endParaRPr lang="en-IN" sz="2000" dirty="0">
              <a:latin typeface="+mn-lt"/>
              <a:cs typeface="Times New Roman" panose="02020603050405020304" pitchFamily="18" charset="0"/>
            </a:endParaRPr>
          </a:p>
          <a:p>
            <a:pPr marL="514350" indent="-514350">
              <a:lnSpc>
                <a:spcPct val="150000"/>
              </a:lnSpc>
              <a:buAutoNum type="arabicPeriod"/>
            </a:pPr>
            <a:r>
              <a:rPr lang="en-US" sz="2000" dirty="0">
                <a:latin typeface="+mn-lt"/>
                <a:cs typeface="Times New Roman" panose="02020603050405020304" pitchFamily="18" charset="0"/>
              </a:rPr>
              <a:t>The given secret image is resized to a known size. The sender and receiver use a key of 128 bits.</a:t>
            </a:r>
          </a:p>
          <a:p>
            <a:pPr marL="514350" indent="-514350">
              <a:lnSpc>
                <a:spcPct val="150000"/>
              </a:lnSpc>
              <a:buAutoNum type="arabicPeriod"/>
            </a:pPr>
            <a:r>
              <a:rPr lang="en-US" sz="2000" dirty="0">
                <a:latin typeface="+mn-lt"/>
                <a:cs typeface="Times New Roman" panose="02020603050405020304" pitchFamily="18" charset="0"/>
              </a:rPr>
              <a:t>The secret image is converted into a cipher image using AES algorithm. This secret image is encrypted.</a:t>
            </a:r>
          </a:p>
          <a:p>
            <a:pPr marL="514350" indent="-514350">
              <a:lnSpc>
                <a:spcPct val="150000"/>
              </a:lnSpc>
              <a:buAutoNum type="arabicPeriod"/>
            </a:pPr>
            <a:r>
              <a:rPr lang="en-US" sz="2000" dirty="0">
                <a:latin typeface="+mn-lt"/>
                <a:cs typeface="Times New Roman" panose="02020603050405020304" pitchFamily="18" charset="0"/>
              </a:rPr>
              <a:t>The secret text is converted into ASCII and binary representation. This is embedded in the encrypted secret image using LSB- based image steganography.</a:t>
            </a:r>
          </a:p>
          <a:p>
            <a:pPr marL="514350" indent="-514350">
              <a:lnSpc>
                <a:spcPct val="150000"/>
              </a:lnSpc>
              <a:buAutoNum type="arabicPeriod"/>
            </a:pPr>
            <a:r>
              <a:rPr lang="en-US" sz="2000" dirty="0">
                <a:latin typeface="+mn-lt"/>
                <a:cs typeface="Times New Roman" panose="02020603050405020304" pitchFamily="18" charset="0"/>
              </a:rPr>
              <a:t>This image with the secret text is embedded in the cover image by again using LSB algorithm.</a:t>
            </a:r>
          </a:p>
          <a:p>
            <a:pPr marL="514350" indent="-514350">
              <a:lnSpc>
                <a:spcPct val="150000"/>
              </a:lnSpc>
              <a:buFont typeface="Arial"/>
              <a:buAutoNum type="arabicPeriod"/>
            </a:pPr>
            <a:r>
              <a:rPr lang="en-US" sz="2000" dirty="0">
                <a:latin typeface="+mn-lt"/>
                <a:cs typeface="Times New Roman" panose="02020603050405020304" pitchFamily="18" charset="0"/>
              </a:rPr>
              <a:t>The embedded cover image is divided into multiple parts (here 16 parts). These are steps done at the sender end.</a:t>
            </a:r>
          </a:p>
          <a:p>
            <a:pPr marL="514350" indent="-514350">
              <a:lnSpc>
                <a:spcPct val="150000"/>
              </a:lnSpc>
              <a:buAutoNum type="arabicPeriod"/>
            </a:pPr>
            <a:endParaRPr lang="en-US" sz="2000" dirty="0">
              <a:latin typeface="+mn-lt"/>
              <a:cs typeface="Times New Roman" panose="02020603050405020304" pitchFamily="18" charset="0"/>
            </a:endParaRPr>
          </a:p>
          <a:p>
            <a:endParaRPr lang="en-US" sz="2000" dirty="0">
              <a:latin typeface="+mn-lt"/>
              <a:cs typeface="Times New Roman" panose="02020603050405020304" pitchFamily="18" charset="0"/>
            </a:endParaRPr>
          </a:p>
          <a:p>
            <a:pPr marL="514350" indent="-514350">
              <a:buAutoNum type="arabicPeriod"/>
            </a:pPr>
            <a:endParaRPr lang="en-US" sz="2000" dirty="0">
              <a:latin typeface="+mn-lt"/>
              <a:cs typeface="Times New Roman" panose="02020603050405020304" pitchFamily="18" charset="0"/>
            </a:endParaRPr>
          </a:p>
          <a:p>
            <a:pPr marL="457200" indent="-457200">
              <a:buAutoNum type="arabicPeriod"/>
            </a:pPr>
            <a:endParaRPr lang="en-IN" sz="2000" dirty="0">
              <a:latin typeface="+mn-lt"/>
              <a:cs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g22ed878f68c_0_40"/>
          <p:cNvSpPr txBox="1"/>
          <p:nvPr/>
        </p:nvSpPr>
        <p:spPr>
          <a:xfrm>
            <a:off x="3140" y="6575217"/>
            <a:ext cx="7990500" cy="282900"/>
          </a:xfrm>
          <a:prstGeom prst="rect">
            <a:avLst/>
          </a:prstGeom>
          <a:solidFill>
            <a:srgbClr val="548135"/>
          </a:solidFill>
          <a:ln w="9525"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0C0C0C"/>
              </a:buClr>
              <a:buSzPts val="1800"/>
              <a:buFont typeface="Cambria"/>
              <a:buNone/>
            </a:pPr>
            <a:r>
              <a:rPr lang="en-US" sz="1800" b="1">
                <a:solidFill>
                  <a:srgbClr val="0C0C0C"/>
                </a:solidFill>
                <a:latin typeface="Cambria"/>
                <a:ea typeface="Cambria"/>
                <a:cs typeface="Cambria"/>
                <a:sym typeface="Cambria"/>
              </a:rPr>
              <a:t>Bangalore Institute of Technology</a:t>
            </a:r>
            <a:endParaRPr sz="1800" b="1">
              <a:solidFill>
                <a:srgbClr val="0C0C0C"/>
              </a:solidFill>
              <a:latin typeface="Cambria"/>
              <a:ea typeface="Cambria"/>
              <a:cs typeface="Cambria"/>
              <a:sym typeface="Cambria"/>
            </a:endParaRPr>
          </a:p>
        </p:txBody>
      </p:sp>
      <p:sp>
        <p:nvSpPr>
          <p:cNvPr id="282" name="Google Shape;282;g22ed878f68c_0_40"/>
          <p:cNvSpPr txBox="1"/>
          <p:nvPr/>
        </p:nvSpPr>
        <p:spPr>
          <a:xfrm>
            <a:off x="8008661" y="6575217"/>
            <a:ext cx="4183200" cy="282900"/>
          </a:xfrm>
          <a:prstGeom prst="rect">
            <a:avLst/>
          </a:prstGeom>
          <a:solidFill>
            <a:srgbClr val="1E4E79"/>
          </a:solidFill>
          <a:ln w="9525" cap="flat" cmpd="sng">
            <a:solidFill>
              <a:srgbClr val="1E4E7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1200"/>
              <a:buFont typeface="Cambria"/>
              <a:buNone/>
            </a:pPr>
            <a:r>
              <a:rPr lang="en-US" sz="1200" b="1">
                <a:solidFill>
                  <a:schemeClr val="lt1"/>
                </a:solidFill>
                <a:latin typeface="Cambria"/>
                <a:ea typeface="Cambria"/>
                <a:cs typeface="Cambria"/>
                <a:sym typeface="Cambria"/>
              </a:rPr>
              <a:t> Dept. of ECE, BIT</a:t>
            </a:r>
            <a:endParaRPr sz="1200" b="1">
              <a:solidFill>
                <a:schemeClr val="lt1"/>
              </a:solidFill>
              <a:latin typeface="Cambria"/>
              <a:ea typeface="Cambria"/>
              <a:cs typeface="Cambria"/>
              <a:sym typeface="Cambria"/>
            </a:endParaRPr>
          </a:p>
        </p:txBody>
      </p:sp>
      <p:pic>
        <p:nvPicPr>
          <p:cNvPr id="283" name="Google Shape;283;g22ed878f68c_0_40"/>
          <p:cNvPicPr preferRelativeResize="0"/>
          <p:nvPr/>
        </p:nvPicPr>
        <p:blipFill rotWithShape="1">
          <a:blip r:embed="rId3">
            <a:alphaModFix/>
          </a:blip>
          <a:srcRect/>
          <a:stretch/>
        </p:blipFill>
        <p:spPr>
          <a:xfrm>
            <a:off x="11372380" y="5907332"/>
            <a:ext cx="609823" cy="633346"/>
          </a:xfrm>
          <a:prstGeom prst="rect">
            <a:avLst/>
          </a:prstGeom>
          <a:noFill/>
          <a:ln>
            <a:noFill/>
          </a:ln>
        </p:spPr>
      </p:pic>
      <p:sp>
        <p:nvSpPr>
          <p:cNvPr id="284" name="Google Shape;284;g22ed878f68c_0_40"/>
          <p:cNvSpPr txBox="1"/>
          <p:nvPr/>
        </p:nvSpPr>
        <p:spPr>
          <a:xfrm>
            <a:off x="0" y="0"/>
            <a:ext cx="12192000" cy="464100"/>
          </a:xfrm>
          <a:prstGeom prst="rect">
            <a:avLst/>
          </a:prstGeom>
          <a:solidFill>
            <a:srgbClr val="002060"/>
          </a:solidFill>
          <a:ln w="9525" cap="flat" cmpd="sng">
            <a:solidFill>
              <a:srgbClr val="E1EFD8"/>
            </a:solidFill>
            <a:prstDash val="solid"/>
            <a:round/>
            <a:headEnd type="none" w="sm" len="sm"/>
            <a:tailEnd type="none" w="sm" len="sm"/>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Clr>
                <a:schemeClr val="lt1"/>
              </a:buClr>
              <a:buSzPts val="2400"/>
              <a:buFont typeface="Cambria"/>
              <a:buNone/>
            </a:pPr>
            <a:r>
              <a:rPr lang="en-US" sz="2400" b="1" dirty="0">
                <a:solidFill>
                  <a:schemeClr val="lt1"/>
                </a:solidFill>
                <a:latin typeface="Cambria"/>
                <a:ea typeface="Cambria"/>
                <a:cs typeface="Cambria"/>
                <a:sym typeface="Cambria"/>
              </a:rPr>
              <a:t>                                                        IMPLEMENTATION &amp; DESIGN </a:t>
            </a:r>
            <a:endParaRPr sz="2800" b="1" dirty="0">
              <a:solidFill>
                <a:schemeClr val="lt1"/>
              </a:solidFill>
              <a:latin typeface="Cambria"/>
              <a:ea typeface="Cambria"/>
              <a:cs typeface="Cambria"/>
              <a:sym typeface="Cambria"/>
            </a:endParaRPr>
          </a:p>
        </p:txBody>
      </p:sp>
      <p:sp>
        <p:nvSpPr>
          <p:cNvPr id="285" name="Google Shape;285;g22ed878f68c_0_40"/>
          <p:cNvSpPr txBox="1"/>
          <p:nvPr/>
        </p:nvSpPr>
        <p:spPr>
          <a:xfrm>
            <a:off x="152400" y="152400"/>
            <a:ext cx="3000000" cy="3000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1200"/>
              </a:spcBef>
              <a:spcAft>
                <a:spcPts val="1200"/>
              </a:spcAft>
              <a:buNone/>
            </a:pPr>
            <a:endParaRPr/>
          </a:p>
        </p:txBody>
      </p:sp>
      <p:sp>
        <p:nvSpPr>
          <p:cNvPr id="2" name="TextBox 1">
            <a:extLst>
              <a:ext uri="{FF2B5EF4-FFF2-40B4-BE49-F238E27FC236}">
                <a16:creationId xmlns:a16="http://schemas.microsoft.com/office/drawing/2014/main" id="{9A95C247-A5C8-2B62-2486-FD2D19280B41}"/>
              </a:ext>
            </a:extLst>
          </p:cNvPr>
          <p:cNvSpPr txBox="1"/>
          <p:nvPr/>
        </p:nvSpPr>
        <p:spPr>
          <a:xfrm>
            <a:off x="285135" y="658761"/>
            <a:ext cx="10903975" cy="4555093"/>
          </a:xfrm>
          <a:prstGeom prst="rect">
            <a:avLst/>
          </a:prstGeom>
          <a:noFill/>
        </p:spPr>
        <p:txBody>
          <a:bodyPr wrap="square" rtlCol="0">
            <a:spAutoFit/>
          </a:bodyPr>
          <a:lstStyle/>
          <a:p>
            <a:pPr marL="514350" indent="-514350">
              <a:lnSpc>
                <a:spcPct val="150000"/>
              </a:lnSpc>
              <a:buFont typeface="+mj-lt"/>
              <a:buAutoNum type="arabicPeriod" startAt="6"/>
            </a:pPr>
            <a:r>
              <a:rPr lang="en-US" sz="2000" dirty="0">
                <a:latin typeface="+mn-lt"/>
                <a:cs typeface="Times New Roman" panose="02020603050405020304" pitchFamily="18" charset="0"/>
              </a:rPr>
              <a:t>At the receiver’s end, the sub-images are stitched back together to regain the embedded cover image by using k-nearest algorithm.</a:t>
            </a:r>
          </a:p>
          <a:p>
            <a:pPr marL="514350" indent="-514350">
              <a:lnSpc>
                <a:spcPct val="150000"/>
              </a:lnSpc>
              <a:buAutoNum type="arabicPeriod" startAt="6"/>
            </a:pPr>
            <a:r>
              <a:rPr lang="en-US" sz="2000" dirty="0">
                <a:latin typeface="+mn-lt"/>
                <a:cs typeface="Times New Roman" panose="02020603050405020304" pitchFamily="18" charset="0"/>
              </a:rPr>
              <a:t>The least significant bits are extracted 8 bits at a time from the merged image to get the entire size of the cipher image.</a:t>
            </a:r>
          </a:p>
          <a:p>
            <a:pPr marL="514350" indent="-514350">
              <a:lnSpc>
                <a:spcPct val="150000"/>
              </a:lnSpc>
              <a:buAutoNum type="arabicPeriod" startAt="6"/>
            </a:pPr>
            <a:r>
              <a:rPr lang="en-US" sz="2000" dirty="0">
                <a:latin typeface="+mn-lt"/>
                <a:cs typeface="Times New Roman" panose="02020603050405020304" pitchFamily="18" charset="0"/>
              </a:rPr>
              <a:t>The secret text from the cipher image is obtained by extracting least significant bits until we hit a number representing zero.</a:t>
            </a:r>
          </a:p>
          <a:p>
            <a:pPr marL="514350" indent="-514350">
              <a:lnSpc>
                <a:spcPct val="150000"/>
              </a:lnSpc>
              <a:buAutoNum type="arabicPeriod" startAt="6"/>
            </a:pPr>
            <a:r>
              <a:rPr lang="en-US" sz="2000" dirty="0">
                <a:latin typeface="+mn-lt"/>
                <a:cs typeface="Times New Roman" panose="02020603050405020304" pitchFamily="18" charset="0"/>
              </a:rPr>
              <a:t>The cipher image is decrypted using AES decryption, i.e., reverse AES encryption is now performed in reverse order.</a:t>
            </a:r>
          </a:p>
          <a:p>
            <a:pPr marL="514350" indent="-514350">
              <a:lnSpc>
                <a:spcPct val="150000"/>
              </a:lnSpc>
              <a:buAutoNum type="arabicPeriod" startAt="6"/>
            </a:pPr>
            <a:r>
              <a:rPr lang="en-US" sz="2000" dirty="0">
                <a:latin typeface="+mn-lt"/>
                <a:cs typeface="Times New Roman" panose="02020603050405020304" pitchFamily="18" charset="0"/>
              </a:rPr>
              <a:t>This produces the required secret image and secret text at the receiver end.</a:t>
            </a:r>
          </a:p>
          <a:p>
            <a:endParaRPr lang="en-IN" sz="2000" dirty="0">
              <a:latin typeface="+mn-l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g2444da0bb46_0_849"/>
          <p:cNvSpPr txBox="1"/>
          <p:nvPr/>
        </p:nvSpPr>
        <p:spPr>
          <a:xfrm>
            <a:off x="3140" y="6575217"/>
            <a:ext cx="7990500" cy="282900"/>
          </a:xfrm>
          <a:prstGeom prst="rect">
            <a:avLst/>
          </a:prstGeom>
          <a:solidFill>
            <a:srgbClr val="548135"/>
          </a:solidFill>
          <a:ln w="9525"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0C0C0C"/>
              </a:buClr>
              <a:buSzPts val="1800"/>
              <a:buFont typeface="Cambria"/>
              <a:buNone/>
            </a:pPr>
            <a:r>
              <a:rPr lang="en-US" sz="1800" b="1">
                <a:solidFill>
                  <a:srgbClr val="0C0C0C"/>
                </a:solidFill>
                <a:latin typeface="Cambria"/>
                <a:ea typeface="Cambria"/>
                <a:cs typeface="Cambria"/>
                <a:sym typeface="Cambria"/>
              </a:rPr>
              <a:t>Bangalore Institute of Technology</a:t>
            </a:r>
            <a:endParaRPr sz="1800" b="1">
              <a:solidFill>
                <a:srgbClr val="0C0C0C"/>
              </a:solidFill>
              <a:latin typeface="Cambria"/>
              <a:ea typeface="Cambria"/>
              <a:cs typeface="Cambria"/>
              <a:sym typeface="Cambria"/>
            </a:endParaRPr>
          </a:p>
        </p:txBody>
      </p:sp>
      <p:sp>
        <p:nvSpPr>
          <p:cNvPr id="249" name="Google Shape;249;g2444da0bb46_0_849"/>
          <p:cNvSpPr txBox="1"/>
          <p:nvPr/>
        </p:nvSpPr>
        <p:spPr>
          <a:xfrm>
            <a:off x="8008661" y="6575217"/>
            <a:ext cx="4183200" cy="282900"/>
          </a:xfrm>
          <a:prstGeom prst="rect">
            <a:avLst/>
          </a:prstGeom>
          <a:solidFill>
            <a:srgbClr val="1E4E79"/>
          </a:solidFill>
          <a:ln w="9525" cap="flat" cmpd="sng">
            <a:solidFill>
              <a:srgbClr val="1E4E7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1200"/>
              <a:buFont typeface="Cambria"/>
              <a:buNone/>
            </a:pPr>
            <a:r>
              <a:rPr lang="en-US" sz="1200" b="1">
                <a:solidFill>
                  <a:schemeClr val="lt1"/>
                </a:solidFill>
                <a:latin typeface="Cambria"/>
                <a:ea typeface="Cambria"/>
                <a:cs typeface="Cambria"/>
                <a:sym typeface="Cambria"/>
              </a:rPr>
              <a:t> Dept. of ECE, BIT</a:t>
            </a:r>
            <a:endParaRPr sz="1200" b="1">
              <a:solidFill>
                <a:schemeClr val="lt1"/>
              </a:solidFill>
              <a:latin typeface="Cambria"/>
              <a:ea typeface="Cambria"/>
              <a:cs typeface="Cambria"/>
              <a:sym typeface="Cambria"/>
            </a:endParaRPr>
          </a:p>
        </p:txBody>
      </p:sp>
      <p:pic>
        <p:nvPicPr>
          <p:cNvPr id="250" name="Google Shape;250;g2444da0bb46_0_849"/>
          <p:cNvPicPr preferRelativeResize="0"/>
          <p:nvPr/>
        </p:nvPicPr>
        <p:blipFill rotWithShape="1">
          <a:blip r:embed="rId3">
            <a:alphaModFix/>
          </a:blip>
          <a:srcRect/>
          <a:stretch/>
        </p:blipFill>
        <p:spPr>
          <a:xfrm>
            <a:off x="11372380" y="5907332"/>
            <a:ext cx="609823" cy="633346"/>
          </a:xfrm>
          <a:prstGeom prst="rect">
            <a:avLst/>
          </a:prstGeom>
          <a:noFill/>
          <a:ln>
            <a:noFill/>
          </a:ln>
        </p:spPr>
      </p:pic>
      <p:sp>
        <p:nvSpPr>
          <p:cNvPr id="251" name="Google Shape;251;g2444da0bb46_0_849"/>
          <p:cNvSpPr txBox="1"/>
          <p:nvPr/>
        </p:nvSpPr>
        <p:spPr>
          <a:xfrm>
            <a:off x="0" y="0"/>
            <a:ext cx="12192000" cy="464100"/>
          </a:xfrm>
          <a:prstGeom prst="rect">
            <a:avLst/>
          </a:prstGeom>
          <a:solidFill>
            <a:srgbClr val="002060"/>
          </a:solidFill>
          <a:ln w="9525" cap="flat" cmpd="sng">
            <a:solidFill>
              <a:srgbClr val="E1EFD8"/>
            </a:solidFill>
            <a:prstDash val="solid"/>
            <a:round/>
            <a:headEnd type="none" w="sm" len="sm"/>
            <a:tailEnd type="none" w="sm" len="sm"/>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lt1"/>
              </a:buClr>
              <a:buSzPts val="2400"/>
              <a:buFont typeface="Cambria"/>
              <a:buNone/>
            </a:pPr>
            <a:r>
              <a:rPr lang="en-US" sz="2400" b="1" dirty="0">
                <a:solidFill>
                  <a:schemeClr val="lt1"/>
                </a:solidFill>
                <a:latin typeface="Cambria"/>
                <a:ea typeface="Cambria"/>
                <a:cs typeface="Cambria"/>
                <a:sym typeface="Cambria"/>
              </a:rPr>
              <a:t>IMPLEMENTATION &amp; DESIGN </a:t>
            </a:r>
            <a:endParaRPr sz="2800" b="1" dirty="0">
              <a:solidFill>
                <a:schemeClr val="lt1"/>
              </a:solidFill>
              <a:latin typeface="Cambria"/>
              <a:ea typeface="Cambria"/>
              <a:cs typeface="Cambria"/>
              <a:sym typeface="Cambria"/>
            </a:endParaRPr>
          </a:p>
        </p:txBody>
      </p:sp>
      <p:pic>
        <p:nvPicPr>
          <p:cNvPr id="3074" name="Picture 2">
            <a:extLst>
              <a:ext uri="{FF2B5EF4-FFF2-40B4-BE49-F238E27FC236}">
                <a16:creationId xmlns:a16="http://schemas.microsoft.com/office/drawing/2014/main" id="{EE25FBDD-A064-2FF5-99F2-3EE3AD056DE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4894" y="464100"/>
            <a:ext cx="4175260" cy="5188772"/>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3790C842-0901-94CF-414E-AAC654E9868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12219" y="565101"/>
            <a:ext cx="4447716" cy="534223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B2D9811-0450-41C0-60DC-6801CBA699DE}"/>
              </a:ext>
            </a:extLst>
          </p:cNvPr>
          <p:cNvSpPr txBox="1"/>
          <p:nvPr/>
        </p:nvSpPr>
        <p:spPr>
          <a:xfrm>
            <a:off x="462116" y="5907332"/>
            <a:ext cx="4562168"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Sequence of steps performed by sender</a:t>
            </a:r>
          </a:p>
        </p:txBody>
      </p:sp>
      <p:sp>
        <p:nvSpPr>
          <p:cNvPr id="4" name="TextBox 3">
            <a:extLst>
              <a:ext uri="{FF2B5EF4-FFF2-40B4-BE49-F238E27FC236}">
                <a16:creationId xmlns:a16="http://schemas.microsoft.com/office/drawing/2014/main" id="{DEC14792-0F61-9711-EE9C-CF7346349C4C}"/>
              </a:ext>
            </a:extLst>
          </p:cNvPr>
          <p:cNvSpPr txBox="1"/>
          <p:nvPr/>
        </p:nvSpPr>
        <p:spPr>
          <a:xfrm>
            <a:off x="6364619" y="5885459"/>
            <a:ext cx="4562168"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Sequence of steps performed by receiver</a:t>
            </a:r>
          </a:p>
        </p:txBody>
      </p:sp>
    </p:spTree>
    <p:extLst>
      <p:ext uri="{BB962C8B-B14F-4D97-AF65-F5344CB8AC3E}">
        <p14:creationId xmlns:p14="http://schemas.microsoft.com/office/powerpoint/2010/main" val="21755837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12"/>
          <p:cNvSpPr txBox="1"/>
          <p:nvPr/>
        </p:nvSpPr>
        <p:spPr>
          <a:xfrm>
            <a:off x="3140" y="6575217"/>
            <a:ext cx="7990508" cy="282781"/>
          </a:xfrm>
          <a:prstGeom prst="rect">
            <a:avLst/>
          </a:prstGeom>
          <a:solidFill>
            <a:srgbClr val="548135"/>
          </a:solidFill>
          <a:ln w="9525"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0C0C0C"/>
              </a:buClr>
              <a:buSzPts val="1800"/>
              <a:buFont typeface="Cambria"/>
              <a:buNone/>
            </a:pPr>
            <a:r>
              <a:rPr lang="en-US" sz="1800" b="1">
                <a:solidFill>
                  <a:srgbClr val="0C0C0C"/>
                </a:solidFill>
                <a:latin typeface="Cambria"/>
                <a:ea typeface="Cambria"/>
                <a:cs typeface="Cambria"/>
                <a:sym typeface="Cambria"/>
              </a:rPr>
              <a:t>Bangalore Institute of Technology</a:t>
            </a:r>
            <a:endParaRPr sz="1800" b="1">
              <a:solidFill>
                <a:srgbClr val="0C0C0C"/>
              </a:solidFill>
              <a:latin typeface="Cambria"/>
              <a:ea typeface="Cambria"/>
              <a:cs typeface="Cambria"/>
              <a:sym typeface="Cambria"/>
            </a:endParaRPr>
          </a:p>
        </p:txBody>
      </p:sp>
      <p:sp>
        <p:nvSpPr>
          <p:cNvPr id="291" name="Google Shape;291;p12"/>
          <p:cNvSpPr txBox="1"/>
          <p:nvPr/>
        </p:nvSpPr>
        <p:spPr>
          <a:xfrm>
            <a:off x="8008661" y="6575217"/>
            <a:ext cx="4183339" cy="282782"/>
          </a:xfrm>
          <a:prstGeom prst="rect">
            <a:avLst/>
          </a:prstGeom>
          <a:solidFill>
            <a:srgbClr val="1E4E79"/>
          </a:solidFill>
          <a:ln w="9525" cap="flat" cmpd="sng">
            <a:solidFill>
              <a:srgbClr val="1E4E7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1200"/>
              <a:buFont typeface="Cambria"/>
              <a:buNone/>
            </a:pPr>
            <a:r>
              <a:rPr lang="en-US" sz="1200" b="1">
                <a:solidFill>
                  <a:schemeClr val="lt1"/>
                </a:solidFill>
                <a:latin typeface="Cambria"/>
                <a:ea typeface="Cambria"/>
                <a:cs typeface="Cambria"/>
                <a:sym typeface="Cambria"/>
              </a:rPr>
              <a:t> Dept. of ECE, BIT</a:t>
            </a:r>
            <a:endParaRPr sz="1200" b="1">
              <a:solidFill>
                <a:schemeClr val="lt1"/>
              </a:solidFill>
              <a:latin typeface="Cambria"/>
              <a:ea typeface="Cambria"/>
              <a:cs typeface="Cambria"/>
              <a:sym typeface="Cambria"/>
            </a:endParaRPr>
          </a:p>
        </p:txBody>
      </p:sp>
      <p:pic>
        <p:nvPicPr>
          <p:cNvPr id="292" name="Google Shape;292;p12"/>
          <p:cNvPicPr preferRelativeResize="0"/>
          <p:nvPr/>
        </p:nvPicPr>
        <p:blipFill rotWithShape="1">
          <a:blip r:embed="rId3">
            <a:alphaModFix/>
          </a:blip>
          <a:srcRect/>
          <a:stretch/>
        </p:blipFill>
        <p:spPr>
          <a:xfrm>
            <a:off x="11372380" y="5907332"/>
            <a:ext cx="609823" cy="633346"/>
          </a:xfrm>
          <a:prstGeom prst="rect">
            <a:avLst/>
          </a:prstGeom>
          <a:noFill/>
          <a:ln>
            <a:noFill/>
          </a:ln>
        </p:spPr>
      </p:pic>
      <p:sp>
        <p:nvSpPr>
          <p:cNvPr id="293" name="Google Shape;293;p12"/>
          <p:cNvSpPr txBox="1"/>
          <p:nvPr/>
        </p:nvSpPr>
        <p:spPr>
          <a:xfrm>
            <a:off x="0" y="0"/>
            <a:ext cx="12191999" cy="464024"/>
          </a:xfrm>
          <a:prstGeom prst="rect">
            <a:avLst/>
          </a:prstGeom>
          <a:solidFill>
            <a:srgbClr val="002060"/>
          </a:solidFill>
          <a:ln w="9525" cap="flat" cmpd="sng">
            <a:solidFill>
              <a:srgbClr val="E1EFD8"/>
            </a:solidFill>
            <a:prstDash val="solid"/>
            <a:round/>
            <a:headEnd type="none" w="sm" len="sm"/>
            <a:tailEnd type="none" w="sm" len="sm"/>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lt1"/>
              </a:buClr>
              <a:buSzPts val="2400"/>
              <a:buFont typeface="Cambria"/>
              <a:buNone/>
            </a:pPr>
            <a:r>
              <a:rPr lang="en-US" sz="2400" b="1" dirty="0">
                <a:solidFill>
                  <a:schemeClr val="lt1"/>
                </a:solidFill>
                <a:latin typeface="Cambria"/>
                <a:ea typeface="Cambria"/>
                <a:cs typeface="Cambria"/>
                <a:sym typeface="Cambria"/>
              </a:rPr>
              <a:t>RESULTS &amp; OBSERVATIONS </a:t>
            </a:r>
            <a:endParaRPr sz="2800" b="1" dirty="0">
              <a:solidFill>
                <a:schemeClr val="lt1"/>
              </a:solidFill>
              <a:latin typeface="Cambria"/>
              <a:ea typeface="Cambria"/>
              <a:cs typeface="Cambria"/>
              <a:sym typeface="Cambria"/>
            </a:endParaRPr>
          </a:p>
        </p:txBody>
      </p:sp>
      <p:pic>
        <p:nvPicPr>
          <p:cNvPr id="3" name="Picture 2">
            <a:extLst>
              <a:ext uri="{FF2B5EF4-FFF2-40B4-BE49-F238E27FC236}">
                <a16:creationId xmlns:a16="http://schemas.microsoft.com/office/drawing/2014/main" id="{1090303C-EA72-4804-710C-9400AED4BEDF}"/>
              </a:ext>
            </a:extLst>
          </p:cNvPr>
          <p:cNvPicPr>
            <a:picLocks noChangeAspect="1"/>
          </p:cNvPicPr>
          <p:nvPr/>
        </p:nvPicPr>
        <p:blipFill>
          <a:blip r:embed="rId4"/>
          <a:stretch>
            <a:fillRect/>
          </a:stretch>
        </p:blipFill>
        <p:spPr>
          <a:xfrm>
            <a:off x="258508" y="1140059"/>
            <a:ext cx="1865210" cy="1174192"/>
          </a:xfrm>
          <a:prstGeom prst="rect">
            <a:avLst/>
          </a:prstGeom>
        </p:spPr>
      </p:pic>
      <p:pic>
        <p:nvPicPr>
          <p:cNvPr id="5" name="Picture 4">
            <a:extLst>
              <a:ext uri="{FF2B5EF4-FFF2-40B4-BE49-F238E27FC236}">
                <a16:creationId xmlns:a16="http://schemas.microsoft.com/office/drawing/2014/main" id="{0849A4B5-1E1A-9014-E792-65A26A884B77}"/>
              </a:ext>
            </a:extLst>
          </p:cNvPr>
          <p:cNvPicPr>
            <a:picLocks noChangeAspect="1"/>
          </p:cNvPicPr>
          <p:nvPr/>
        </p:nvPicPr>
        <p:blipFill>
          <a:blip r:embed="rId5"/>
          <a:stretch>
            <a:fillRect/>
          </a:stretch>
        </p:blipFill>
        <p:spPr>
          <a:xfrm>
            <a:off x="2762863" y="1066802"/>
            <a:ext cx="1428325" cy="1428325"/>
          </a:xfrm>
          <a:prstGeom prst="rect">
            <a:avLst/>
          </a:prstGeom>
        </p:spPr>
      </p:pic>
      <p:sp>
        <p:nvSpPr>
          <p:cNvPr id="12" name="Arrow: Right 11">
            <a:extLst>
              <a:ext uri="{FF2B5EF4-FFF2-40B4-BE49-F238E27FC236}">
                <a16:creationId xmlns:a16="http://schemas.microsoft.com/office/drawing/2014/main" id="{07E8C22B-8037-B673-A019-540AC50953B2}"/>
              </a:ext>
            </a:extLst>
          </p:cNvPr>
          <p:cNvSpPr/>
          <p:nvPr/>
        </p:nvSpPr>
        <p:spPr>
          <a:xfrm>
            <a:off x="2196050" y="1585764"/>
            <a:ext cx="462117" cy="282781"/>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13" name="TextBox 12">
            <a:extLst>
              <a:ext uri="{FF2B5EF4-FFF2-40B4-BE49-F238E27FC236}">
                <a16:creationId xmlns:a16="http://schemas.microsoft.com/office/drawing/2014/main" id="{26847E1E-7E24-8BE2-678A-0522697D3B3D}"/>
              </a:ext>
            </a:extLst>
          </p:cNvPr>
          <p:cNvSpPr txBox="1"/>
          <p:nvPr/>
        </p:nvSpPr>
        <p:spPr>
          <a:xfrm>
            <a:off x="486671" y="2367744"/>
            <a:ext cx="1956619" cy="307777"/>
          </a:xfrm>
          <a:prstGeom prst="rect">
            <a:avLst/>
          </a:prstGeom>
          <a:noFill/>
        </p:spPr>
        <p:txBody>
          <a:bodyPr wrap="square" rtlCol="0">
            <a:spAutoFit/>
          </a:bodyPr>
          <a:lstStyle/>
          <a:p>
            <a:r>
              <a:rPr lang="en-IN" dirty="0"/>
              <a:t>Secret image</a:t>
            </a:r>
          </a:p>
        </p:txBody>
      </p:sp>
      <p:sp>
        <p:nvSpPr>
          <p:cNvPr id="14" name="TextBox 13">
            <a:extLst>
              <a:ext uri="{FF2B5EF4-FFF2-40B4-BE49-F238E27FC236}">
                <a16:creationId xmlns:a16="http://schemas.microsoft.com/office/drawing/2014/main" id="{5A071F0A-F9CD-DA33-B084-63450446655D}"/>
              </a:ext>
            </a:extLst>
          </p:cNvPr>
          <p:cNvSpPr txBox="1"/>
          <p:nvPr/>
        </p:nvSpPr>
        <p:spPr>
          <a:xfrm>
            <a:off x="2762863" y="2543891"/>
            <a:ext cx="1746685" cy="307777"/>
          </a:xfrm>
          <a:prstGeom prst="rect">
            <a:avLst/>
          </a:prstGeom>
          <a:noFill/>
        </p:spPr>
        <p:txBody>
          <a:bodyPr wrap="square" rtlCol="0">
            <a:spAutoFit/>
          </a:bodyPr>
          <a:lstStyle/>
          <a:p>
            <a:r>
              <a:rPr lang="en-IN" dirty="0"/>
              <a:t>Encrypted image</a:t>
            </a:r>
          </a:p>
        </p:txBody>
      </p:sp>
      <p:sp>
        <p:nvSpPr>
          <p:cNvPr id="15" name="TextBox 14">
            <a:extLst>
              <a:ext uri="{FF2B5EF4-FFF2-40B4-BE49-F238E27FC236}">
                <a16:creationId xmlns:a16="http://schemas.microsoft.com/office/drawing/2014/main" id="{8CC92D4D-565E-BEAA-4FC9-61C9CACE1BAF}"/>
              </a:ext>
            </a:extLst>
          </p:cNvPr>
          <p:cNvSpPr txBox="1"/>
          <p:nvPr/>
        </p:nvSpPr>
        <p:spPr>
          <a:xfrm>
            <a:off x="167148" y="619432"/>
            <a:ext cx="4166418" cy="369332"/>
          </a:xfrm>
          <a:prstGeom prst="rect">
            <a:avLst/>
          </a:prstGeom>
          <a:noFill/>
        </p:spPr>
        <p:txBody>
          <a:bodyPr wrap="square" rtlCol="0">
            <a:spAutoFit/>
          </a:bodyPr>
          <a:lstStyle/>
          <a:p>
            <a:pPr algn="ctr"/>
            <a:r>
              <a:rPr lang="en-IN" sz="1800" b="1" dirty="0"/>
              <a:t>AES encryption</a:t>
            </a:r>
          </a:p>
        </p:txBody>
      </p:sp>
      <p:pic>
        <p:nvPicPr>
          <p:cNvPr id="17" name="Picture 16">
            <a:extLst>
              <a:ext uri="{FF2B5EF4-FFF2-40B4-BE49-F238E27FC236}">
                <a16:creationId xmlns:a16="http://schemas.microsoft.com/office/drawing/2014/main" id="{C723193A-60D3-E95A-68AA-49B8EB96D647}"/>
              </a:ext>
            </a:extLst>
          </p:cNvPr>
          <p:cNvPicPr>
            <a:picLocks noChangeAspect="1"/>
          </p:cNvPicPr>
          <p:nvPr/>
        </p:nvPicPr>
        <p:blipFill>
          <a:blip r:embed="rId6"/>
          <a:stretch>
            <a:fillRect/>
          </a:stretch>
        </p:blipFill>
        <p:spPr>
          <a:xfrm>
            <a:off x="4721548" y="1066802"/>
            <a:ext cx="1441669" cy="1441669"/>
          </a:xfrm>
          <a:prstGeom prst="rect">
            <a:avLst/>
          </a:prstGeom>
        </p:spPr>
      </p:pic>
      <p:pic>
        <p:nvPicPr>
          <p:cNvPr id="19" name="Picture 18">
            <a:extLst>
              <a:ext uri="{FF2B5EF4-FFF2-40B4-BE49-F238E27FC236}">
                <a16:creationId xmlns:a16="http://schemas.microsoft.com/office/drawing/2014/main" id="{7E18A3AB-5051-8FF2-E628-03F42FB28D4B}"/>
              </a:ext>
            </a:extLst>
          </p:cNvPr>
          <p:cNvPicPr>
            <a:picLocks noChangeAspect="1"/>
          </p:cNvPicPr>
          <p:nvPr/>
        </p:nvPicPr>
        <p:blipFill>
          <a:blip r:embed="rId7"/>
          <a:stretch>
            <a:fillRect/>
          </a:stretch>
        </p:blipFill>
        <p:spPr>
          <a:xfrm>
            <a:off x="6714132" y="1104801"/>
            <a:ext cx="2490162" cy="1400716"/>
          </a:xfrm>
          <a:prstGeom prst="rect">
            <a:avLst/>
          </a:prstGeom>
        </p:spPr>
      </p:pic>
      <p:pic>
        <p:nvPicPr>
          <p:cNvPr id="21" name="Picture 20">
            <a:extLst>
              <a:ext uri="{FF2B5EF4-FFF2-40B4-BE49-F238E27FC236}">
                <a16:creationId xmlns:a16="http://schemas.microsoft.com/office/drawing/2014/main" id="{DB17EEF9-41D1-599A-0750-11E49D802740}"/>
              </a:ext>
            </a:extLst>
          </p:cNvPr>
          <p:cNvPicPr>
            <a:picLocks noChangeAspect="1"/>
          </p:cNvPicPr>
          <p:nvPr/>
        </p:nvPicPr>
        <p:blipFill>
          <a:blip r:embed="rId8"/>
          <a:stretch>
            <a:fillRect/>
          </a:stretch>
        </p:blipFill>
        <p:spPr>
          <a:xfrm>
            <a:off x="9755209" y="1134160"/>
            <a:ext cx="2326875" cy="1308867"/>
          </a:xfrm>
          <a:prstGeom prst="rect">
            <a:avLst/>
          </a:prstGeom>
        </p:spPr>
      </p:pic>
      <p:cxnSp>
        <p:nvCxnSpPr>
          <p:cNvPr id="24" name="Straight Connector 23">
            <a:extLst>
              <a:ext uri="{FF2B5EF4-FFF2-40B4-BE49-F238E27FC236}">
                <a16:creationId xmlns:a16="http://schemas.microsoft.com/office/drawing/2014/main" id="{1020639C-0BE5-9284-5650-03F5F53CAC38}"/>
              </a:ext>
            </a:extLst>
          </p:cNvPr>
          <p:cNvCxnSpPr>
            <a:cxnSpLocks/>
          </p:cNvCxnSpPr>
          <p:nvPr/>
        </p:nvCxnSpPr>
        <p:spPr>
          <a:xfrm>
            <a:off x="6233652" y="1787466"/>
            <a:ext cx="373625" cy="0"/>
          </a:xfrm>
          <a:prstGeom prst="line">
            <a:avLst/>
          </a:prstGeom>
        </p:spPr>
        <p:style>
          <a:lnRef idx="3">
            <a:schemeClr val="dk1"/>
          </a:lnRef>
          <a:fillRef idx="0">
            <a:schemeClr val="dk1"/>
          </a:fillRef>
          <a:effectRef idx="2">
            <a:schemeClr val="dk1"/>
          </a:effectRef>
          <a:fontRef idx="minor">
            <a:schemeClr val="tx1"/>
          </a:fontRef>
        </p:style>
      </p:cxnSp>
      <p:cxnSp>
        <p:nvCxnSpPr>
          <p:cNvPr id="27" name="Straight Connector 26">
            <a:extLst>
              <a:ext uri="{FF2B5EF4-FFF2-40B4-BE49-F238E27FC236}">
                <a16:creationId xmlns:a16="http://schemas.microsoft.com/office/drawing/2014/main" id="{9EDC7288-3A70-AF3C-3908-2E37BA770908}"/>
              </a:ext>
            </a:extLst>
          </p:cNvPr>
          <p:cNvCxnSpPr/>
          <p:nvPr/>
        </p:nvCxnSpPr>
        <p:spPr>
          <a:xfrm>
            <a:off x="6420464" y="1623904"/>
            <a:ext cx="0" cy="362593"/>
          </a:xfrm>
          <a:prstGeom prst="line">
            <a:avLst/>
          </a:prstGeom>
          <a:ln/>
        </p:spPr>
        <p:style>
          <a:lnRef idx="3">
            <a:schemeClr val="dk1"/>
          </a:lnRef>
          <a:fillRef idx="0">
            <a:schemeClr val="dk1"/>
          </a:fillRef>
          <a:effectRef idx="2">
            <a:schemeClr val="dk1"/>
          </a:effectRef>
          <a:fontRef idx="minor">
            <a:schemeClr val="tx1"/>
          </a:fontRef>
        </p:style>
      </p:cxnSp>
      <p:cxnSp>
        <p:nvCxnSpPr>
          <p:cNvPr id="28" name="Straight Connector 27">
            <a:extLst>
              <a:ext uri="{FF2B5EF4-FFF2-40B4-BE49-F238E27FC236}">
                <a16:creationId xmlns:a16="http://schemas.microsoft.com/office/drawing/2014/main" id="{5ACC4488-5F48-5B45-74AE-DBBABF981280}"/>
              </a:ext>
            </a:extLst>
          </p:cNvPr>
          <p:cNvCxnSpPr>
            <a:cxnSpLocks/>
          </p:cNvCxnSpPr>
          <p:nvPr/>
        </p:nvCxnSpPr>
        <p:spPr>
          <a:xfrm>
            <a:off x="9282951" y="1585764"/>
            <a:ext cx="373625" cy="0"/>
          </a:xfrm>
          <a:prstGeom prst="line">
            <a:avLst/>
          </a:prstGeom>
        </p:spPr>
        <p:style>
          <a:lnRef idx="3">
            <a:schemeClr val="dk1"/>
          </a:lnRef>
          <a:fillRef idx="0">
            <a:schemeClr val="dk1"/>
          </a:fillRef>
          <a:effectRef idx="2">
            <a:schemeClr val="dk1"/>
          </a:effectRef>
          <a:fontRef idx="minor">
            <a:schemeClr val="tx1"/>
          </a:fontRef>
        </p:style>
      </p:cxnSp>
      <p:cxnSp>
        <p:nvCxnSpPr>
          <p:cNvPr id="29" name="Straight Connector 28">
            <a:extLst>
              <a:ext uri="{FF2B5EF4-FFF2-40B4-BE49-F238E27FC236}">
                <a16:creationId xmlns:a16="http://schemas.microsoft.com/office/drawing/2014/main" id="{08A35DB5-59D5-0C6A-48A0-CBD5A1336C26}"/>
              </a:ext>
            </a:extLst>
          </p:cNvPr>
          <p:cNvCxnSpPr>
            <a:cxnSpLocks/>
          </p:cNvCxnSpPr>
          <p:nvPr/>
        </p:nvCxnSpPr>
        <p:spPr>
          <a:xfrm>
            <a:off x="9282951" y="1759234"/>
            <a:ext cx="373625" cy="0"/>
          </a:xfrm>
          <a:prstGeom prst="line">
            <a:avLst/>
          </a:prstGeom>
        </p:spPr>
        <p:style>
          <a:lnRef idx="3">
            <a:schemeClr val="dk1"/>
          </a:lnRef>
          <a:fillRef idx="0">
            <a:schemeClr val="dk1"/>
          </a:fillRef>
          <a:effectRef idx="2">
            <a:schemeClr val="dk1"/>
          </a:effectRef>
          <a:fontRef idx="minor">
            <a:schemeClr val="tx1"/>
          </a:fontRef>
        </p:style>
      </p:cxnSp>
      <p:sp>
        <p:nvSpPr>
          <p:cNvPr id="31" name="TextBox 30">
            <a:extLst>
              <a:ext uri="{FF2B5EF4-FFF2-40B4-BE49-F238E27FC236}">
                <a16:creationId xmlns:a16="http://schemas.microsoft.com/office/drawing/2014/main" id="{E95C1EF6-5EB8-53AF-165E-85EE95A0A4E2}"/>
              </a:ext>
            </a:extLst>
          </p:cNvPr>
          <p:cNvSpPr txBox="1"/>
          <p:nvPr/>
        </p:nvSpPr>
        <p:spPr>
          <a:xfrm>
            <a:off x="4742103" y="2554422"/>
            <a:ext cx="1421114" cy="307777"/>
          </a:xfrm>
          <a:prstGeom prst="rect">
            <a:avLst/>
          </a:prstGeom>
          <a:noFill/>
        </p:spPr>
        <p:txBody>
          <a:bodyPr wrap="square" rtlCol="0">
            <a:spAutoFit/>
          </a:bodyPr>
          <a:lstStyle/>
          <a:p>
            <a:r>
              <a:rPr lang="en-IN" dirty="0"/>
              <a:t>Image with text</a:t>
            </a:r>
          </a:p>
        </p:txBody>
      </p:sp>
      <p:sp>
        <p:nvSpPr>
          <p:cNvPr id="32" name="TextBox 31">
            <a:extLst>
              <a:ext uri="{FF2B5EF4-FFF2-40B4-BE49-F238E27FC236}">
                <a16:creationId xmlns:a16="http://schemas.microsoft.com/office/drawing/2014/main" id="{7964A13B-010B-3A6B-64B3-D913478D2162}"/>
              </a:ext>
            </a:extLst>
          </p:cNvPr>
          <p:cNvSpPr txBox="1"/>
          <p:nvPr/>
        </p:nvSpPr>
        <p:spPr>
          <a:xfrm>
            <a:off x="7146752" y="2600145"/>
            <a:ext cx="2420036" cy="307777"/>
          </a:xfrm>
          <a:prstGeom prst="rect">
            <a:avLst/>
          </a:prstGeom>
          <a:noFill/>
        </p:spPr>
        <p:txBody>
          <a:bodyPr wrap="square" rtlCol="0">
            <a:spAutoFit/>
          </a:bodyPr>
          <a:lstStyle/>
          <a:p>
            <a:r>
              <a:rPr lang="en-IN" dirty="0"/>
              <a:t>Cover Image</a:t>
            </a:r>
          </a:p>
        </p:txBody>
      </p:sp>
      <p:sp>
        <p:nvSpPr>
          <p:cNvPr id="33" name="TextBox 32">
            <a:extLst>
              <a:ext uri="{FF2B5EF4-FFF2-40B4-BE49-F238E27FC236}">
                <a16:creationId xmlns:a16="http://schemas.microsoft.com/office/drawing/2014/main" id="{689EDEFE-B85B-4916-CCDB-6D77406DFDF6}"/>
              </a:ext>
            </a:extLst>
          </p:cNvPr>
          <p:cNvSpPr txBox="1"/>
          <p:nvPr/>
        </p:nvSpPr>
        <p:spPr>
          <a:xfrm>
            <a:off x="10100330" y="2521464"/>
            <a:ext cx="2226994" cy="307777"/>
          </a:xfrm>
          <a:prstGeom prst="rect">
            <a:avLst/>
          </a:prstGeom>
          <a:noFill/>
        </p:spPr>
        <p:txBody>
          <a:bodyPr wrap="square" rtlCol="0">
            <a:spAutoFit/>
          </a:bodyPr>
          <a:lstStyle/>
          <a:p>
            <a:r>
              <a:rPr lang="en-IN" dirty="0" err="1"/>
              <a:t>Stegno</a:t>
            </a:r>
            <a:r>
              <a:rPr lang="en-IN" dirty="0"/>
              <a:t> Image</a:t>
            </a:r>
          </a:p>
        </p:txBody>
      </p:sp>
      <p:sp>
        <p:nvSpPr>
          <p:cNvPr id="34" name="TextBox 33">
            <a:extLst>
              <a:ext uri="{FF2B5EF4-FFF2-40B4-BE49-F238E27FC236}">
                <a16:creationId xmlns:a16="http://schemas.microsoft.com/office/drawing/2014/main" id="{E918D6C8-01C5-9E21-4F04-56A5E3E375B5}"/>
              </a:ext>
            </a:extLst>
          </p:cNvPr>
          <p:cNvSpPr txBox="1"/>
          <p:nvPr/>
        </p:nvSpPr>
        <p:spPr>
          <a:xfrm>
            <a:off x="5728590" y="628288"/>
            <a:ext cx="6951407" cy="369332"/>
          </a:xfrm>
          <a:prstGeom prst="rect">
            <a:avLst/>
          </a:prstGeom>
          <a:noFill/>
        </p:spPr>
        <p:txBody>
          <a:bodyPr wrap="square" rtlCol="0">
            <a:spAutoFit/>
          </a:bodyPr>
          <a:lstStyle/>
          <a:p>
            <a:r>
              <a:rPr lang="en-IN" sz="1800" b="1" dirty="0"/>
              <a:t>LSB IMAGE BASED STEGANOGRAPHY</a:t>
            </a:r>
          </a:p>
        </p:txBody>
      </p:sp>
      <p:pic>
        <p:nvPicPr>
          <p:cNvPr id="36" name="Picture 35">
            <a:extLst>
              <a:ext uri="{FF2B5EF4-FFF2-40B4-BE49-F238E27FC236}">
                <a16:creationId xmlns:a16="http://schemas.microsoft.com/office/drawing/2014/main" id="{306000E2-4498-6CA7-D3D0-CEF2BBEB6EB7}"/>
              </a:ext>
            </a:extLst>
          </p:cNvPr>
          <p:cNvPicPr>
            <a:picLocks noChangeAspect="1"/>
          </p:cNvPicPr>
          <p:nvPr/>
        </p:nvPicPr>
        <p:blipFill>
          <a:blip r:embed="rId9"/>
          <a:stretch>
            <a:fillRect/>
          </a:stretch>
        </p:blipFill>
        <p:spPr>
          <a:xfrm>
            <a:off x="4129279" y="4918795"/>
            <a:ext cx="1032438" cy="580746"/>
          </a:xfrm>
          <a:prstGeom prst="rect">
            <a:avLst/>
          </a:prstGeom>
        </p:spPr>
      </p:pic>
      <p:pic>
        <p:nvPicPr>
          <p:cNvPr id="38" name="Picture 37">
            <a:extLst>
              <a:ext uri="{FF2B5EF4-FFF2-40B4-BE49-F238E27FC236}">
                <a16:creationId xmlns:a16="http://schemas.microsoft.com/office/drawing/2014/main" id="{4E944A6C-2724-05EC-C350-26B00AEF6B24}"/>
              </a:ext>
            </a:extLst>
          </p:cNvPr>
          <p:cNvPicPr>
            <a:picLocks noChangeAspect="1"/>
          </p:cNvPicPr>
          <p:nvPr/>
        </p:nvPicPr>
        <p:blipFill>
          <a:blip r:embed="rId10"/>
          <a:stretch>
            <a:fillRect/>
          </a:stretch>
        </p:blipFill>
        <p:spPr>
          <a:xfrm>
            <a:off x="825909" y="2990192"/>
            <a:ext cx="1032845" cy="580975"/>
          </a:xfrm>
          <a:prstGeom prst="rect">
            <a:avLst/>
          </a:prstGeom>
        </p:spPr>
      </p:pic>
      <p:pic>
        <p:nvPicPr>
          <p:cNvPr id="40" name="Picture 39">
            <a:extLst>
              <a:ext uri="{FF2B5EF4-FFF2-40B4-BE49-F238E27FC236}">
                <a16:creationId xmlns:a16="http://schemas.microsoft.com/office/drawing/2014/main" id="{5495F531-527F-3B78-32F0-C7C4A2D0C53C}"/>
              </a:ext>
            </a:extLst>
          </p:cNvPr>
          <p:cNvPicPr>
            <a:picLocks noChangeAspect="1"/>
          </p:cNvPicPr>
          <p:nvPr/>
        </p:nvPicPr>
        <p:blipFill>
          <a:blip r:embed="rId11"/>
          <a:stretch>
            <a:fillRect/>
          </a:stretch>
        </p:blipFill>
        <p:spPr>
          <a:xfrm>
            <a:off x="1934216" y="2994326"/>
            <a:ext cx="1032846" cy="580976"/>
          </a:xfrm>
          <a:prstGeom prst="rect">
            <a:avLst/>
          </a:prstGeom>
        </p:spPr>
      </p:pic>
      <p:pic>
        <p:nvPicPr>
          <p:cNvPr id="42" name="Picture 41">
            <a:extLst>
              <a:ext uri="{FF2B5EF4-FFF2-40B4-BE49-F238E27FC236}">
                <a16:creationId xmlns:a16="http://schemas.microsoft.com/office/drawing/2014/main" id="{289829A5-FFE9-037C-5F68-5CB5C04C5178}"/>
              </a:ext>
            </a:extLst>
          </p:cNvPr>
          <p:cNvPicPr>
            <a:picLocks noChangeAspect="1"/>
          </p:cNvPicPr>
          <p:nvPr/>
        </p:nvPicPr>
        <p:blipFill>
          <a:blip r:embed="rId12"/>
          <a:stretch>
            <a:fillRect/>
          </a:stretch>
        </p:blipFill>
        <p:spPr>
          <a:xfrm>
            <a:off x="3032293" y="2993973"/>
            <a:ext cx="1032845" cy="580976"/>
          </a:xfrm>
          <a:prstGeom prst="rect">
            <a:avLst/>
          </a:prstGeom>
        </p:spPr>
      </p:pic>
      <p:pic>
        <p:nvPicPr>
          <p:cNvPr id="44" name="Picture 43">
            <a:extLst>
              <a:ext uri="{FF2B5EF4-FFF2-40B4-BE49-F238E27FC236}">
                <a16:creationId xmlns:a16="http://schemas.microsoft.com/office/drawing/2014/main" id="{ACA181A7-D716-6D49-1C84-E2D52F21F744}"/>
              </a:ext>
            </a:extLst>
          </p:cNvPr>
          <p:cNvPicPr>
            <a:picLocks noChangeAspect="1"/>
          </p:cNvPicPr>
          <p:nvPr/>
        </p:nvPicPr>
        <p:blipFill>
          <a:blip r:embed="rId13"/>
          <a:stretch>
            <a:fillRect/>
          </a:stretch>
        </p:blipFill>
        <p:spPr>
          <a:xfrm>
            <a:off x="4109485" y="2990193"/>
            <a:ext cx="1042291" cy="586288"/>
          </a:xfrm>
          <a:prstGeom prst="rect">
            <a:avLst/>
          </a:prstGeom>
        </p:spPr>
      </p:pic>
      <p:pic>
        <p:nvPicPr>
          <p:cNvPr id="46" name="Picture 45">
            <a:extLst>
              <a:ext uri="{FF2B5EF4-FFF2-40B4-BE49-F238E27FC236}">
                <a16:creationId xmlns:a16="http://schemas.microsoft.com/office/drawing/2014/main" id="{3ED24E02-B208-3024-2DF7-3CB12CA0B693}"/>
              </a:ext>
            </a:extLst>
          </p:cNvPr>
          <p:cNvPicPr>
            <a:picLocks noChangeAspect="1"/>
          </p:cNvPicPr>
          <p:nvPr/>
        </p:nvPicPr>
        <p:blipFill>
          <a:blip r:embed="rId14"/>
          <a:stretch>
            <a:fillRect/>
          </a:stretch>
        </p:blipFill>
        <p:spPr>
          <a:xfrm>
            <a:off x="825909" y="3634715"/>
            <a:ext cx="1032844" cy="580975"/>
          </a:xfrm>
          <a:prstGeom prst="rect">
            <a:avLst/>
          </a:prstGeom>
        </p:spPr>
      </p:pic>
      <p:pic>
        <p:nvPicPr>
          <p:cNvPr id="48" name="Picture 47">
            <a:extLst>
              <a:ext uri="{FF2B5EF4-FFF2-40B4-BE49-F238E27FC236}">
                <a16:creationId xmlns:a16="http://schemas.microsoft.com/office/drawing/2014/main" id="{825278B6-5C1E-FA67-5BEF-AB1DC04F4483}"/>
              </a:ext>
            </a:extLst>
          </p:cNvPr>
          <p:cNvPicPr>
            <a:picLocks noChangeAspect="1"/>
          </p:cNvPicPr>
          <p:nvPr/>
        </p:nvPicPr>
        <p:blipFill>
          <a:blip r:embed="rId15"/>
          <a:stretch>
            <a:fillRect/>
          </a:stretch>
        </p:blipFill>
        <p:spPr>
          <a:xfrm>
            <a:off x="1934216" y="3634438"/>
            <a:ext cx="1032846" cy="580976"/>
          </a:xfrm>
          <a:prstGeom prst="rect">
            <a:avLst/>
          </a:prstGeom>
        </p:spPr>
      </p:pic>
      <p:pic>
        <p:nvPicPr>
          <p:cNvPr id="50" name="Picture 49">
            <a:extLst>
              <a:ext uri="{FF2B5EF4-FFF2-40B4-BE49-F238E27FC236}">
                <a16:creationId xmlns:a16="http://schemas.microsoft.com/office/drawing/2014/main" id="{BC338846-DD2B-D075-589E-9CCFE9F3BD0F}"/>
              </a:ext>
            </a:extLst>
          </p:cNvPr>
          <p:cNvPicPr>
            <a:picLocks noChangeAspect="1"/>
          </p:cNvPicPr>
          <p:nvPr/>
        </p:nvPicPr>
        <p:blipFill>
          <a:blip r:embed="rId16"/>
          <a:stretch>
            <a:fillRect/>
          </a:stretch>
        </p:blipFill>
        <p:spPr>
          <a:xfrm>
            <a:off x="3032293" y="3636937"/>
            <a:ext cx="1028403" cy="578477"/>
          </a:xfrm>
          <a:prstGeom prst="rect">
            <a:avLst/>
          </a:prstGeom>
        </p:spPr>
      </p:pic>
      <p:pic>
        <p:nvPicPr>
          <p:cNvPr id="52" name="Picture 51">
            <a:extLst>
              <a:ext uri="{FF2B5EF4-FFF2-40B4-BE49-F238E27FC236}">
                <a16:creationId xmlns:a16="http://schemas.microsoft.com/office/drawing/2014/main" id="{40529E49-EC26-4F88-AF80-84997179319B}"/>
              </a:ext>
            </a:extLst>
          </p:cNvPr>
          <p:cNvPicPr>
            <a:picLocks noChangeAspect="1"/>
          </p:cNvPicPr>
          <p:nvPr/>
        </p:nvPicPr>
        <p:blipFill>
          <a:blip r:embed="rId17"/>
          <a:stretch>
            <a:fillRect/>
          </a:stretch>
        </p:blipFill>
        <p:spPr>
          <a:xfrm>
            <a:off x="4125927" y="3634438"/>
            <a:ext cx="1028403" cy="578477"/>
          </a:xfrm>
          <a:prstGeom prst="rect">
            <a:avLst/>
          </a:prstGeom>
        </p:spPr>
      </p:pic>
      <p:pic>
        <p:nvPicPr>
          <p:cNvPr id="54" name="Picture 53">
            <a:extLst>
              <a:ext uri="{FF2B5EF4-FFF2-40B4-BE49-F238E27FC236}">
                <a16:creationId xmlns:a16="http://schemas.microsoft.com/office/drawing/2014/main" id="{EEE629FA-060E-8739-37C9-DE6A35FEEE64}"/>
              </a:ext>
            </a:extLst>
          </p:cNvPr>
          <p:cNvPicPr>
            <a:picLocks noChangeAspect="1"/>
          </p:cNvPicPr>
          <p:nvPr/>
        </p:nvPicPr>
        <p:blipFill>
          <a:blip r:embed="rId18"/>
          <a:stretch>
            <a:fillRect/>
          </a:stretch>
        </p:blipFill>
        <p:spPr>
          <a:xfrm>
            <a:off x="830349" y="4270491"/>
            <a:ext cx="1028403" cy="578477"/>
          </a:xfrm>
          <a:prstGeom prst="rect">
            <a:avLst/>
          </a:prstGeom>
        </p:spPr>
      </p:pic>
      <p:pic>
        <p:nvPicPr>
          <p:cNvPr id="56" name="Picture 55">
            <a:extLst>
              <a:ext uri="{FF2B5EF4-FFF2-40B4-BE49-F238E27FC236}">
                <a16:creationId xmlns:a16="http://schemas.microsoft.com/office/drawing/2014/main" id="{5C895341-0804-DA4D-8785-B8F351798BB6}"/>
              </a:ext>
            </a:extLst>
          </p:cNvPr>
          <p:cNvPicPr>
            <a:picLocks noChangeAspect="1"/>
          </p:cNvPicPr>
          <p:nvPr/>
        </p:nvPicPr>
        <p:blipFill>
          <a:blip r:embed="rId19"/>
          <a:stretch>
            <a:fillRect/>
          </a:stretch>
        </p:blipFill>
        <p:spPr>
          <a:xfrm>
            <a:off x="1934217" y="4291234"/>
            <a:ext cx="1025849" cy="577040"/>
          </a:xfrm>
          <a:prstGeom prst="rect">
            <a:avLst/>
          </a:prstGeom>
        </p:spPr>
      </p:pic>
      <p:pic>
        <p:nvPicPr>
          <p:cNvPr id="58" name="Picture 57">
            <a:extLst>
              <a:ext uri="{FF2B5EF4-FFF2-40B4-BE49-F238E27FC236}">
                <a16:creationId xmlns:a16="http://schemas.microsoft.com/office/drawing/2014/main" id="{F98C11A6-D1FC-EA08-74FC-CD1BAF28B8BE}"/>
              </a:ext>
            </a:extLst>
          </p:cNvPr>
          <p:cNvPicPr>
            <a:picLocks noChangeAspect="1"/>
          </p:cNvPicPr>
          <p:nvPr/>
        </p:nvPicPr>
        <p:blipFill>
          <a:blip r:embed="rId20"/>
          <a:stretch>
            <a:fillRect/>
          </a:stretch>
        </p:blipFill>
        <p:spPr>
          <a:xfrm>
            <a:off x="3023024" y="4274903"/>
            <a:ext cx="1028403" cy="578477"/>
          </a:xfrm>
          <a:prstGeom prst="rect">
            <a:avLst/>
          </a:prstGeom>
        </p:spPr>
      </p:pic>
      <p:pic>
        <p:nvPicPr>
          <p:cNvPr id="60" name="Picture 59">
            <a:extLst>
              <a:ext uri="{FF2B5EF4-FFF2-40B4-BE49-F238E27FC236}">
                <a16:creationId xmlns:a16="http://schemas.microsoft.com/office/drawing/2014/main" id="{3F2DFD70-3D2C-0E5E-1DB4-3887ED6FA572}"/>
              </a:ext>
            </a:extLst>
          </p:cNvPr>
          <p:cNvPicPr>
            <a:picLocks noChangeAspect="1"/>
          </p:cNvPicPr>
          <p:nvPr/>
        </p:nvPicPr>
        <p:blipFill>
          <a:blip r:embed="rId21"/>
          <a:stretch>
            <a:fillRect/>
          </a:stretch>
        </p:blipFill>
        <p:spPr>
          <a:xfrm>
            <a:off x="4125927" y="4271928"/>
            <a:ext cx="1025849" cy="577040"/>
          </a:xfrm>
          <a:prstGeom prst="rect">
            <a:avLst/>
          </a:prstGeom>
        </p:spPr>
      </p:pic>
      <p:pic>
        <p:nvPicPr>
          <p:cNvPr id="62" name="Picture 61">
            <a:extLst>
              <a:ext uri="{FF2B5EF4-FFF2-40B4-BE49-F238E27FC236}">
                <a16:creationId xmlns:a16="http://schemas.microsoft.com/office/drawing/2014/main" id="{180EFF73-F05A-0616-0B07-9D9D3C81E777}"/>
              </a:ext>
            </a:extLst>
          </p:cNvPr>
          <p:cNvPicPr>
            <a:picLocks noChangeAspect="1"/>
          </p:cNvPicPr>
          <p:nvPr/>
        </p:nvPicPr>
        <p:blipFill>
          <a:blip r:embed="rId22"/>
          <a:stretch>
            <a:fillRect/>
          </a:stretch>
        </p:blipFill>
        <p:spPr>
          <a:xfrm>
            <a:off x="828462" y="4913633"/>
            <a:ext cx="1028403" cy="578477"/>
          </a:xfrm>
          <a:prstGeom prst="rect">
            <a:avLst/>
          </a:prstGeom>
        </p:spPr>
      </p:pic>
      <p:pic>
        <p:nvPicPr>
          <p:cNvPr id="258" name="Picture 257">
            <a:extLst>
              <a:ext uri="{FF2B5EF4-FFF2-40B4-BE49-F238E27FC236}">
                <a16:creationId xmlns:a16="http://schemas.microsoft.com/office/drawing/2014/main" id="{D347037B-B1F6-32A4-58C7-F93354FB88D7}"/>
              </a:ext>
            </a:extLst>
          </p:cNvPr>
          <p:cNvPicPr>
            <a:picLocks noChangeAspect="1"/>
          </p:cNvPicPr>
          <p:nvPr/>
        </p:nvPicPr>
        <p:blipFill>
          <a:blip r:embed="rId23"/>
          <a:stretch>
            <a:fillRect/>
          </a:stretch>
        </p:blipFill>
        <p:spPr>
          <a:xfrm>
            <a:off x="3028256" y="4914295"/>
            <a:ext cx="1032439" cy="580747"/>
          </a:xfrm>
          <a:prstGeom prst="rect">
            <a:avLst/>
          </a:prstGeom>
        </p:spPr>
      </p:pic>
      <p:sp>
        <p:nvSpPr>
          <p:cNvPr id="261" name="TextBox 260">
            <a:extLst>
              <a:ext uri="{FF2B5EF4-FFF2-40B4-BE49-F238E27FC236}">
                <a16:creationId xmlns:a16="http://schemas.microsoft.com/office/drawing/2014/main" id="{4F3B527F-632D-94BD-0EF1-6BB4156520BA}"/>
              </a:ext>
            </a:extLst>
          </p:cNvPr>
          <p:cNvSpPr txBox="1"/>
          <p:nvPr/>
        </p:nvSpPr>
        <p:spPr>
          <a:xfrm>
            <a:off x="585017" y="5593289"/>
            <a:ext cx="4355691" cy="338554"/>
          </a:xfrm>
          <a:prstGeom prst="rect">
            <a:avLst/>
          </a:prstGeom>
          <a:noFill/>
        </p:spPr>
        <p:txBody>
          <a:bodyPr wrap="square" rtlCol="0">
            <a:spAutoFit/>
          </a:bodyPr>
          <a:lstStyle/>
          <a:p>
            <a:pPr algn="ctr"/>
            <a:r>
              <a:rPr lang="en-IN" sz="1600" b="1" dirty="0"/>
              <a:t>Segmented Image</a:t>
            </a:r>
          </a:p>
        </p:txBody>
      </p:sp>
      <p:pic>
        <p:nvPicPr>
          <p:cNvPr id="4" name="Picture 3">
            <a:extLst>
              <a:ext uri="{FF2B5EF4-FFF2-40B4-BE49-F238E27FC236}">
                <a16:creationId xmlns:a16="http://schemas.microsoft.com/office/drawing/2014/main" id="{040A9A28-C466-21AF-681F-1D57EAA9B1D5}"/>
              </a:ext>
            </a:extLst>
          </p:cNvPr>
          <p:cNvPicPr>
            <a:picLocks noChangeAspect="1"/>
          </p:cNvPicPr>
          <p:nvPr/>
        </p:nvPicPr>
        <p:blipFill>
          <a:blip r:embed="rId24"/>
          <a:stretch>
            <a:fillRect/>
          </a:stretch>
        </p:blipFill>
        <p:spPr>
          <a:xfrm>
            <a:off x="1925448" y="4931534"/>
            <a:ext cx="1025849" cy="577041"/>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12"/>
          <p:cNvSpPr txBox="1"/>
          <p:nvPr/>
        </p:nvSpPr>
        <p:spPr>
          <a:xfrm>
            <a:off x="3140" y="6575217"/>
            <a:ext cx="7990508" cy="282781"/>
          </a:xfrm>
          <a:prstGeom prst="rect">
            <a:avLst/>
          </a:prstGeom>
          <a:solidFill>
            <a:srgbClr val="548135"/>
          </a:solidFill>
          <a:ln w="9525"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0C0C0C"/>
              </a:buClr>
              <a:buSzPts val="1800"/>
              <a:buFont typeface="Cambria"/>
              <a:buNone/>
            </a:pPr>
            <a:r>
              <a:rPr lang="en-US" sz="1800" b="1">
                <a:solidFill>
                  <a:srgbClr val="0C0C0C"/>
                </a:solidFill>
                <a:latin typeface="Cambria"/>
                <a:ea typeface="Cambria"/>
                <a:cs typeface="Cambria"/>
                <a:sym typeface="Cambria"/>
              </a:rPr>
              <a:t>Bangalore Institute of Technology</a:t>
            </a:r>
            <a:endParaRPr sz="1800" b="1">
              <a:solidFill>
                <a:srgbClr val="0C0C0C"/>
              </a:solidFill>
              <a:latin typeface="Cambria"/>
              <a:ea typeface="Cambria"/>
              <a:cs typeface="Cambria"/>
              <a:sym typeface="Cambria"/>
            </a:endParaRPr>
          </a:p>
        </p:txBody>
      </p:sp>
      <p:sp>
        <p:nvSpPr>
          <p:cNvPr id="291" name="Google Shape;291;p12"/>
          <p:cNvSpPr txBox="1"/>
          <p:nvPr/>
        </p:nvSpPr>
        <p:spPr>
          <a:xfrm>
            <a:off x="8008661" y="6575217"/>
            <a:ext cx="4183339" cy="282782"/>
          </a:xfrm>
          <a:prstGeom prst="rect">
            <a:avLst/>
          </a:prstGeom>
          <a:solidFill>
            <a:srgbClr val="1E4E79"/>
          </a:solidFill>
          <a:ln w="9525" cap="flat" cmpd="sng">
            <a:solidFill>
              <a:srgbClr val="1E4E7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1200"/>
              <a:buFont typeface="Cambria"/>
              <a:buNone/>
            </a:pPr>
            <a:r>
              <a:rPr lang="en-US" sz="1200" b="1">
                <a:solidFill>
                  <a:schemeClr val="lt1"/>
                </a:solidFill>
                <a:latin typeface="Cambria"/>
                <a:ea typeface="Cambria"/>
                <a:cs typeface="Cambria"/>
                <a:sym typeface="Cambria"/>
              </a:rPr>
              <a:t> Dept. of ECE, BIT</a:t>
            </a:r>
            <a:endParaRPr sz="1200" b="1">
              <a:solidFill>
                <a:schemeClr val="lt1"/>
              </a:solidFill>
              <a:latin typeface="Cambria"/>
              <a:ea typeface="Cambria"/>
              <a:cs typeface="Cambria"/>
              <a:sym typeface="Cambria"/>
            </a:endParaRPr>
          </a:p>
        </p:txBody>
      </p:sp>
      <p:pic>
        <p:nvPicPr>
          <p:cNvPr id="292" name="Google Shape;292;p12"/>
          <p:cNvPicPr preferRelativeResize="0"/>
          <p:nvPr/>
        </p:nvPicPr>
        <p:blipFill rotWithShape="1">
          <a:blip r:embed="rId3">
            <a:alphaModFix/>
          </a:blip>
          <a:srcRect/>
          <a:stretch/>
        </p:blipFill>
        <p:spPr>
          <a:xfrm>
            <a:off x="11372380" y="5907332"/>
            <a:ext cx="609823" cy="633346"/>
          </a:xfrm>
          <a:prstGeom prst="rect">
            <a:avLst/>
          </a:prstGeom>
          <a:noFill/>
          <a:ln>
            <a:noFill/>
          </a:ln>
        </p:spPr>
      </p:pic>
      <p:sp>
        <p:nvSpPr>
          <p:cNvPr id="293" name="Google Shape;293;p12"/>
          <p:cNvSpPr txBox="1"/>
          <p:nvPr/>
        </p:nvSpPr>
        <p:spPr>
          <a:xfrm>
            <a:off x="0" y="0"/>
            <a:ext cx="12191999" cy="464024"/>
          </a:xfrm>
          <a:prstGeom prst="rect">
            <a:avLst/>
          </a:prstGeom>
          <a:solidFill>
            <a:srgbClr val="002060"/>
          </a:solidFill>
          <a:ln w="9525" cap="flat" cmpd="sng">
            <a:solidFill>
              <a:srgbClr val="E1EFD8"/>
            </a:solidFill>
            <a:prstDash val="solid"/>
            <a:round/>
            <a:headEnd type="none" w="sm" len="sm"/>
            <a:tailEnd type="none" w="sm" len="sm"/>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lt1"/>
              </a:buClr>
              <a:buSzPts val="2400"/>
              <a:buFont typeface="Cambria"/>
              <a:buNone/>
            </a:pPr>
            <a:r>
              <a:rPr lang="en-US" sz="2400" b="1" dirty="0">
                <a:solidFill>
                  <a:schemeClr val="lt1"/>
                </a:solidFill>
                <a:latin typeface="Cambria"/>
                <a:ea typeface="Cambria"/>
                <a:cs typeface="Cambria"/>
                <a:sym typeface="Cambria"/>
              </a:rPr>
              <a:t>RESULTS &amp; OBSERVATIONS </a:t>
            </a:r>
            <a:endParaRPr sz="2800" b="1" dirty="0">
              <a:solidFill>
                <a:schemeClr val="lt1"/>
              </a:solidFill>
              <a:latin typeface="Cambria"/>
              <a:ea typeface="Cambria"/>
              <a:cs typeface="Cambria"/>
              <a:sym typeface="Cambria"/>
            </a:endParaRPr>
          </a:p>
        </p:txBody>
      </p:sp>
      <p:pic>
        <p:nvPicPr>
          <p:cNvPr id="9" name="Picture 8">
            <a:extLst>
              <a:ext uri="{FF2B5EF4-FFF2-40B4-BE49-F238E27FC236}">
                <a16:creationId xmlns:a16="http://schemas.microsoft.com/office/drawing/2014/main" id="{A5018FF5-E330-B47F-FBD8-E02ACAD86A2C}"/>
              </a:ext>
            </a:extLst>
          </p:cNvPr>
          <p:cNvPicPr>
            <a:picLocks noChangeAspect="1"/>
          </p:cNvPicPr>
          <p:nvPr/>
        </p:nvPicPr>
        <p:blipFill>
          <a:blip r:embed="rId4"/>
          <a:stretch>
            <a:fillRect/>
          </a:stretch>
        </p:blipFill>
        <p:spPr>
          <a:xfrm>
            <a:off x="477746" y="3660197"/>
            <a:ext cx="6138080" cy="1870064"/>
          </a:xfrm>
          <a:prstGeom prst="rect">
            <a:avLst/>
          </a:prstGeom>
        </p:spPr>
      </p:pic>
      <p:pic>
        <p:nvPicPr>
          <p:cNvPr id="11" name="Picture 10">
            <a:extLst>
              <a:ext uri="{FF2B5EF4-FFF2-40B4-BE49-F238E27FC236}">
                <a16:creationId xmlns:a16="http://schemas.microsoft.com/office/drawing/2014/main" id="{F63D78CA-03FE-C6E3-A89A-1B4C5A72DD6D}"/>
              </a:ext>
            </a:extLst>
          </p:cNvPr>
          <p:cNvPicPr>
            <a:picLocks noChangeAspect="1"/>
          </p:cNvPicPr>
          <p:nvPr/>
        </p:nvPicPr>
        <p:blipFill>
          <a:blip r:embed="rId5"/>
          <a:stretch>
            <a:fillRect/>
          </a:stretch>
        </p:blipFill>
        <p:spPr>
          <a:xfrm>
            <a:off x="7798419" y="3513399"/>
            <a:ext cx="3100063" cy="2256782"/>
          </a:xfrm>
          <a:prstGeom prst="rect">
            <a:avLst/>
          </a:prstGeom>
        </p:spPr>
      </p:pic>
      <p:pic>
        <p:nvPicPr>
          <p:cNvPr id="4" name="Picture 3">
            <a:extLst>
              <a:ext uri="{FF2B5EF4-FFF2-40B4-BE49-F238E27FC236}">
                <a16:creationId xmlns:a16="http://schemas.microsoft.com/office/drawing/2014/main" id="{D2FE3C81-8395-6082-7AD9-7DBF6447831C}"/>
              </a:ext>
            </a:extLst>
          </p:cNvPr>
          <p:cNvPicPr>
            <a:picLocks noChangeAspect="1"/>
          </p:cNvPicPr>
          <p:nvPr/>
        </p:nvPicPr>
        <p:blipFill>
          <a:blip r:embed="rId6"/>
          <a:stretch>
            <a:fillRect/>
          </a:stretch>
        </p:blipFill>
        <p:spPr>
          <a:xfrm>
            <a:off x="8839200" y="588344"/>
            <a:ext cx="2414547" cy="2414547"/>
          </a:xfrm>
          <a:prstGeom prst="rect">
            <a:avLst/>
          </a:prstGeom>
        </p:spPr>
      </p:pic>
      <p:pic>
        <p:nvPicPr>
          <p:cNvPr id="7" name="Picture 6">
            <a:extLst>
              <a:ext uri="{FF2B5EF4-FFF2-40B4-BE49-F238E27FC236}">
                <a16:creationId xmlns:a16="http://schemas.microsoft.com/office/drawing/2014/main" id="{673C71A2-324F-E38E-AC6F-DC35B944AA41}"/>
              </a:ext>
            </a:extLst>
          </p:cNvPr>
          <p:cNvPicPr>
            <a:picLocks noChangeAspect="1"/>
          </p:cNvPicPr>
          <p:nvPr/>
        </p:nvPicPr>
        <p:blipFill>
          <a:blip r:embed="rId7"/>
          <a:stretch>
            <a:fillRect/>
          </a:stretch>
        </p:blipFill>
        <p:spPr>
          <a:xfrm>
            <a:off x="216273" y="613011"/>
            <a:ext cx="4183339" cy="2353128"/>
          </a:xfrm>
          <a:prstGeom prst="rect">
            <a:avLst/>
          </a:prstGeom>
        </p:spPr>
      </p:pic>
      <p:pic>
        <p:nvPicPr>
          <p:cNvPr id="10" name="Picture 9">
            <a:extLst>
              <a:ext uri="{FF2B5EF4-FFF2-40B4-BE49-F238E27FC236}">
                <a16:creationId xmlns:a16="http://schemas.microsoft.com/office/drawing/2014/main" id="{294C4C88-44D3-A675-CE4E-1B5C874C70BB}"/>
              </a:ext>
            </a:extLst>
          </p:cNvPr>
          <p:cNvPicPr>
            <a:picLocks noChangeAspect="1"/>
          </p:cNvPicPr>
          <p:nvPr/>
        </p:nvPicPr>
        <p:blipFill>
          <a:blip r:embed="rId8"/>
          <a:stretch>
            <a:fillRect/>
          </a:stretch>
        </p:blipFill>
        <p:spPr>
          <a:xfrm>
            <a:off x="5439262" y="613011"/>
            <a:ext cx="2353128" cy="2353128"/>
          </a:xfrm>
          <a:prstGeom prst="rect">
            <a:avLst/>
          </a:prstGeom>
        </p:spPr>
      </p:pic>
      <p:sp>
        <p:nvSpPr>
          <p:cNvPr id="12" name="TextBox 11">
            <a:extLst>
              <a:ext uri="{FF2B5EF4-FFF2-40B4-BE49-F238E27FC236}">
                <a16:creationId xmlns:a16="http://schemas.microsoft.com/office/drawing/2014/main" id="{C4638AE9-B634-FA2A-EB94-54A9DB9BB80D}"/>
              </a:ext>
            </a:extLst>
          </p:cNvPr>
          <p:cNvSpPr txBox="1"/>
          <p:nvPr/>
        </p:nvSpPr>
        <p:spPr>
          <a:xfrm>
            <a:off x="1328172" y="2986968"/>
            <a:ext cx="3912421" cy="369332"/>
          </a:xfrm>
          <a:prstGeom prst="rect">
            <a:avLst/>
          </a:prstGeom>
          <a:noFill/>
        </p:spPr>
        <p:txBody>
          <a:bodyPr wrap="square" rtlCol="0">
            <a:spAutoFit/>
          </a:bodyPr>
          <a:lstStyle/>
          <a:p>
            <a:r>
              <a:rPr lang="en-IN" sz="1800" b="1" dirty="0">
                <a:latin typeface="+mj-lt"/>
              </a:rPr>
              <a:t>Merged Image</a:t>
            </a:r>
          </a:p>
        </p:txBody>
      </p:sp>
      <p:sp>
        <p:nvSpPr>
          <p:cNvPr id="13" name="TextBox 12">
            <a:extLst>
              <a:ext uri="{FF2B5EF4-FFF2-40B4-BE49-F238E27FC236}">
                <a16:creationId xmlns:a16="http://schemas.microsoft.com/office/drawing/2014/main" id="{49C9C758-7AC1-77DE-E8B6-7F7CB742F877}"/>
              </a:ext>
            </a:extLst>
          </p:cNvPr>
          <p:cNvSpPr txBox="1"/>
          <p:nvPr/>
        </p:nvSpPr>
        <p:spPr>
          <a:xfrm>
            <a:off x="5279922" y="2947705"/>
            <a:ext cx="2775575" cy="369332"/>
          </a:xfrm>
          <a:prstGeom prst="rect">
            <a:avLst/>
          </a:prstGeom>
          <a:noFill/>
        </p:spPr>
        <p:txBody>
          <a:bodyPr wrap="square" rtlCol="0">
            <a:spAutoFit/>
          </a:bodyPr>
          <a:lstStyle/>
          <a:p>
            <a:r>
              <a:rPr lang="en-IN" sz="1800" b="1" dirty="0"/>
              <a:t>Extracted Secret image</a:t>
            </a:r>
          </a:p>
        </p:txBody>
      </p:sp>
      <p:sp>
        <p:nvSpPr>
          <p:cNvPr id="14" name="TextBox 13">
            <a:extLst>
              <a:ext uri="{FF2B5EF4-FFF2-40B4-BE49-F238E27FC236}">
                <a16:creationId xmlns:a16="http://schemas.microsoft.com/office/drawing/2014/main" id="{5676839D-865E-27AC-3E4C-C47528F9FC16}"/>
              </a:ext>
            </a:extLst>
          </p:cNvPr>
          <p:cNvSpPr txBox="1"/>
          <p:nvPr/>
        </p:nvSpPr>
        <p:spPr>
          <a:xfrm>
            <a:off x="8770374" y="2986968"/>
            <a:ext cx="3007853" cy="369332"/>
          </a:xfrm>
          <a:prstGeom prst="rect">
            <a:avLst/>
          </a:prstGeom>
          <a:noFill/>
        </p:spPr>
        <p:txBody>
          <a:bodyPr wrap="square" rtlCol="0">
            <a:spAutoFit/>
          </a:bodyPr>
          <a:lstStyle/>
          <a:p>
            <a:r>
              <a:rPr lang="en-IN" sz="1800" b="1" dirty="0"/>
              <a:t>Decrypted secret image</a:t>
            </a:r>
          </a:p>
        </p:txBody>
      </p:sp>
      <p:sp>
        <p:nvSpPr>
          <p:cNvPr id="15" name="TextBox 14">
            <a:extLst>
              <a:ext uri="{FF2B5EF4-FFF2-40B4-BE49-F238E27FC236}">
                <a16:creationId xmlns:a16="http://schemas.microsoft.com/office/drawing/2014/main" id="{D6ADE092-A542-0F58-7447-FEF08188DF71}"/>
              </a:ext>
            </a:extLst>
          </p:cNvPr>
          <p:cNvSpPr txBox="1"/>
          <p:nvPr/>
        </p:nvSpPr>
        <p:spPr>
          <a:xfrm>
            <a:off x="1914631" y="5585515"/>
            <a:ext cx="5624051" cy="369332"/>
          </a:xfrm>
          <a:prstGeom prst="rect">
            <a:avLst/>
          </a:prstGeom>
          <a:noFill/>
        </p:spPr>
        <p:txBody>
          <a:bodyPr wrap="square" rtlCol="0">
            <a:spAutoFit/>
          </a:bodyPr>
          <a:lstStyle/>
          <a:p>
            <a:r>
              <a:rPr lang="en-IN" sz="1800" b="1" dirty="0"/>
              <a:t>Command window</a:t>
            </a:r>
          </a:p>
        </p:txBody>
      </p:sp>
      <p:sp>
        <p:nvSpPr>
          <p:cNvPr id="16" name="TextBox 15">
            <a:extLst>
              <a:ext uri="{FF2B5EF4-FFF2-40B4-BE49-F238E27FC236}">
                <a16:creationId xmlns:a16="http://schemas.microsoft.com/office/drawing/2014/main" id="{776C9C2F-DC03-C3A8-283F-8AE86E0BAC76}"/>
              </a:ext>
            </a:extLst>
          </p:cNvPr>
          <p:cNvSpPr txBox="1"/>
          <p:nvPr/>
        </p:nvSpPr>
        <p:spPr>
          <a:xfrm>
            <a:off x="8327786" y="5804720"/>
            <a:ext cx="2925961" cy="369332"/>
          </a:xfrm>
          <a:prstGeom prst="rect">
            <a:avLst/>
          </a:prstGeom>
          <a:noFill/>
        </p:spPr>
        <p:txBody>
          <a:bodyPr wrap="square" rtlCol="0">
            <a:spAutoFit/>
          </a:bodyPr>
          <a:lstStyle/>
          <a:p>
            <a:r>
              <a:rPr lang="en-IN" sz="1800" b="1" dirty="0"/>
              <a:t>Work space window</a:t>
            </a:r>
          </a:p>
        </p:txBody>
      </p:sp>
    </p:spTree>
    <p:extLst>
      <p:ext uri="{BB962C8B-B14F-4D97-AF65-F5344CB8AC3E}">
        <p14:creationId xmlns:p14="http://schemas.microsoft.com/office/powerpoint/2010/main" val="24898904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13"/>
          <p:cNvSpPr txBox="1"/>
          <p:nvPr/>
        </p:nvSpPr>
        <p:spPr>
          <a:xfrm>
            <a:off x="3140" y="6575217"/>
            <a:ext cx="7990508" cy="282781"/>
          </a:xfrm>
          <a:prstGeom prst="rect">
            <a:avLst/>
          </a:prstGeom>
          <a:solidFill>
            <a:srgbClr val="548135"/>
          </a:solidFill>
          <a:ln w="9525"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0C0C0C"/>
              </a:buClr>
              <a:buSzPts val="1800"/>
              <a:buFont typeface="Cambria"/>
              <a:buNone/>
            </a:pPr>
            <a:r>
              <a:rPr lang="en-US" sz="1800" b="1">
                <a:solidFill>
                  <a:srgbClr val="0C0C0C"/>
                </a:solidFill>
                <a:latin typeface="Cambria"/>
                <a:ea typeface="Cambria"/>
                <a:cs typeface="Cambria"/>
                <a:sym typeface="Cambria"/>
              </a:rPr>
              <a:t>Bangalore Institute of Technology</a:t>
            </a:r>
            <a:endParaRPr sz="1800" b="1">
              <a:solidFill>
                <a:srgbClr val="0C0C0C"/>
              </a:solidFill>
              <a:latin typeface="Cambria"/>
              <a:ea typeface="Cambria"/>
              <a:cs typeface="Cambria"/>
              <a:sym typeface="Cambria"/>
            </a:endParaRPr>
          </a:p>
        </p:txBody>
      </p:sp>
      <p:sp>
        <p:nvSpPr>
          <p:cNvPr id="299" name="Google Shape;299;p13"/>
          <p:cNvSpPr txBox="1"/>
          <p:nvPr/>
        </p:nvSpPr>
        <p:spPr>
          <a:xfrm>
            <a:off x="8008661" y="6575217"/>
            <a:ext cx="4183339" cy="282782"/>
          </a:xfrm>
          <a:prstGeom prst="rect">
            <a:avLst/>
          </a:prstGeom>
          <a:solidFill>
            <a:srgbClr val="1E4E79"/>
          </a:solidFill>
          <a:ln w="9525" cap="flat" cmpd="sng">
            <a:solidFill>
              <a:srgbClr val="1E4E7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1200"/>
              <a:buFont typeface="Cambria"/>
              <a:buNone/>
            </a:pPr>
            <a:r>
              <a:rPr lang="en-US" sz="1200" b="1">
                <a:solidFill>
                  <a:schemeClr val="lt1"/>
                </a:solidFill>
                <a:latin typeface="Cambria"/>
                <a:ea typeface="Cambria"/>
                <a:cs typeface="Cambria"/>
                <a:sym typeface="Cambria"/>
              </a:rPr>
              <a:t> Dept. of ECE, BIT</a:t>
            </a:r>
            <a:endParaRPr sz="1200" b="1">
              <a:solidFill>
                <a:schemeClr val="lt1"/>
              </a:solidFill>
              <a:latin typeface="Cambria"/>
              <a:ea typeface="Cambria"/>
              <a:cs typeface="Cambria"/>
              <a:sym typeface="Cambria"/>
            </a:endParaRPr>
          </a:p>
        </p:txBody>
      </p:sp>
      <p:pic>
        <p:nvPicPr>
          <p:cNvPr id="300" name="Google Shape;300;p13"/>
          <p:cNvPicPr preferRelativeResize="0"/>
          <p:nvPr/>
        </p:nvPicPr>
        <p:blipFill rotWithShape="1">
          <a:blip r:embed="rId3">
            <a:alphaModFix/>
          </a:blip>
          <a:srcRect/>
          <a:stretch/>
        </p:blipFill>
        <p:spPr>
          <a:xfrm>
            <a:off x="11372380" y="5907332"/>
            <a:ext cx="609823" cy="633346"/>
          </a:xfrm>
          <a:prstGeom prst="rect">
            <a:avLst/>
          </a:prstGeom>
          <a:noFill/>
          <a:ln>
            <a:noFill/>
          </a:ln>
        </p:spPr>
      </p:pic>
      <p:sp>
        <p:nvSpPr>
          <p:cNvPr id="301" name="Google Shape;301;p13"/>
          <p:cNvSpPr txBox="1"/>
          <p:nvPr/>
        </p:nvSpPr>
        <p:spPr>
          <a:xfrm>
            <a:off x="0" y="0"/>
            <a:ext cx="12191999" cy="464024"/>
          </a:xfrm>
          <a:prstGeom prst="rect">
            <a:avLst/>
          </a:prstGeom>
          <a:solidFill>
            <a:srgbClr val="002060"/>
          </a:solidFill>
          <a:ln w="9525" cap="flat" cmpd="sng">
            <a:solidFill>
              <a:srgbClr val="E1EFD8"/>
            </a:solidFill>
            <a:prstDash val="solid"/>
            <a:round/>
            <a:headEnd type="none" w="sm" len="sm"/>
            <a:tailEnd type="none" w="sm" len="sm"/>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lt1"/>
              </a:buClr>
              <a:buSzPts val="2400"/>
              <a:buFont typeface="Cambria"/>
              <a:buNone/>
            </a:pPr>
            <a:r>
              <a:rPr lang="en-US" sz="2400" b="1">
                <a:solidFill>
                  <a:schemeClr val="lt1"/>
                </a:solidFill>
                <a:latin typeface="Cambria"/>
                <a:ea typeface="Cambria"/>
                <a:cs typeface="Cambria"/>
                <a:sym typeface="Cambria"/>
              </a:rPr>
              <a:t>CONCLUSION </a:t>
            </a:r>
            <a:endParaRPr sz="2800" b="1">
              <a:solidFill>
                <a:schemeClr val="lt1"/>
              </a:solidFill>
              <a:latin typeface="Cambria"/>
              <a:ea typeface="Cambria"/>
              <a:cs typeface="Cambria"/>
              <a:sym typeface="Cambria"/>
            </a:endParaRPr>
          </a:p>
        </p:txBody>
      </p:sp>
      <p:sp>
        <p:nvSpPr>
          <p:cNvPr id="302" name="Google Shape;302;p13"/>
          <p:cNvSpPr txBox="1"/>
          <p:nvPr/>
        </p:nvSpPr>
        <p:spPr>
          <a:xfrm>
            <a:off x="423200" y="546250"/>
            <a:ext cx="10949100" cy="5109061"/>
          </a:xfrm>
          <a:prstGeom prst="rect">
            <a:avLst/>
          </a:prstGeom>
          <a:solidFill>
            <a:schemeClr val="lt1"/>
          </a:solidFill>
          <a:ln>
            <a:noFill/>
          </a:ln>
        </p:spPr>
        <p:txBody>
          <a:bodyPr spcFirstLastPara="1" wrap="square" lIns="91425" tIns="91425" rIns="91425" bIns="91425" anchor="t" anchorCtr="0">
            <a:spAutoFit/>
          </a:bodyPr>
          <a:lstStyle/>
          <a:p>
            <a:pPr marL="457200" lvl="0" indent="-342900" algn="just" rtl="0">
              <a:spcBef>
                <a:spcPts val="0"/>
              </a:spcBef>
              <a:spcAft>
                <a:spcPts val="0"/>
              </a:spcAft>
              <a:buSzPts val="1800"/>
              <a:buChar char="●"/>
            </a:pPr>
            <a:r>
              <a:rPr lang="en-US" sz="2000" dirty="0">
                <a:latin typeface="+mn-lt"/>
                <a:ea typeface="Times New Roman"/>
                <a:cs typeface="Times New Roman"/>
                <a:sym typeface="Times New Roman"/>
              </a:rPr>
              <a:t>By encrypting the secret image the original content is concealed and protected from unauthorized access from which confidentiality is enhanced more.</a:t>
            </a:r>
          </a:p>
          <a:p>
            <a:pPr marL="114300" lvl="0" algn="just" rtl="0">
              <a:spcBef>
                <a:spcPts val="0"/>
              </a:spcBef>
              <a:spcAft>
                <a:spcPts val="0"/>
              </a:spcAft>
              <a:buSzPts val="1800"/>
            </a:pPr>
            <a:endParaRPr sz="2000" dirty="0">
              <a:latin typeface="+mn-lt"/>
              <a:ea typeface="Times New Roman"/>
              <a:cs typeface="Times New Roman"/>
              <a:sym typeface="Times New Roman"/>
            </a:endParaRPr>
          </a:p>
          <a:p>
            <a:pPr marL="457200" lvl="0" indent="-349250" algn="just" rtl="0">
              <a:spcBef>
                <a:spcPts val="0"/>
              </a:spcBef>
              <a:spcAft>
                <a:spcPts val="0"/>
              </a:spcAft>
              <a:buSzPts val="1900"/>
              <a:buFont typeface="Times New Roman"/>
              <a:buChar char="●"/>
            </a:pPr>
            <a:r>
              <a:rPr lang="en-US" sz="2000" dirty="0">
                <a:latin typeface="+mn-lt"/>
                <a:ea typeface="Times New Roman"/>
                <a:cs typeface="Times New Roman"/>
                <a:sym typeface="Times New Roman"/>
              </a:rPr>
              <a:t>The use of LSB-based image steganography makes it difficult for potential attackers to detect its existence.</a:t>
            </a:r>
          </a:p>
          <a:p>
            <a:pPr marL="107950" lvl="0" algn="just" rtl="0">
              <a:spcBef>
                <a:spcPts val="0"/>
              </a:spcBef>
              <a:spcAft>
                <a:spcPts val="0"/>
              </a:spcAft>
              <a:buSzPts val="1900"/>
            </a:pPr>
            <a:endParaRPr lang="en-US" sz="2000" dirty="0">
              <a:latin typeface="+mn-lt"/>
              <a:ea typeface="Times New Roman"/>
              <a:cs typeface="Times New Roman"/>
              <a:sym typeface="Times New Roman"/>
            </a:endParaRPr>
          </a:p>
          <a:p>
            <a:pPr marL="457200" lvl="0" indent="-349250" algn="just" rtl="0">
              <a:spcBef>
                <a:spcPts val="0"/>
              </a:spcBef>
              <a:spcAft>
                <a:spcPts val="0"/>
              </a:spcAft>
              <a:buSzPts val="1900"/>
              <a:buFont typeface="Times New Roman"/>
              <a:buChar char="●"/>
            </a:pPr>
            <a:r>
              <a:rPr lang="en-US" sz="2000" dirty="0">
                <a:latin typeface="+mn-lt"/>
                <a:ea typeface="Times New Roman"/>
                <a:cs typeface="Times New Roman"/>
                <a:sym typeface="Times New Roman"/>
              </a:rPr>
              <a:t>Breaking down the </a:t>
            </a:r>
            <a:r>
              <a:rPr lang="en-US" sz="2000" dirty="0" err="1">
                <a:latin typeface="+mn-lt"/>
                <a:ea typeface="Times New Roman"/>
                <a:cs typeface="Times New Roman"/>
                <a:sym typeface="Times New Roman"/>
              </a:rPr>
              <a:t>stego</a:t>
            </a:r>
            <a:r>
              <a:rPr lang="en-US" sz="2000" dirty="0">
                <a:latin typeface="+mn-lt"/>
                <a:ea typeface="Times New Roman"/>
                <a:cs typeface="Times New Roman"/>
                <a:sym typeface="Times New Roman"/>
              </a:rPr>
              <a:t> image into multiple parts and transmitting them separately enhances security. </a:t>
            </a:r>
          </a:p>
          <a:p>
            <a:pPr marL="107950" lvl="0" algn="just" rtl="0">
              <a:spcBef>
                <a:spcPts val="0"/>
              </a:spcBef>
              <a:spcAft>
                <a:spcPts val="0"/>
              </a:spcAft>
              <a:buSzPts val="1900"/>
            </a:pPr>
            <a:endParaRPr lang="en-US" sz="2000" dirty="0">
              <a:latin typeface="+mn-lt"/>
              <a:ea typeface="Times New Roman"/>
              <a:cs typeface="Times New Roman"/>
              <a:sym typeface="Times New Roman"/>
            </a:endParaRPr>
          </a:p>
          <a:p>
            <a:pPr marL="457200" lvl="0" indent="-349250" algn="just" rtl="0">
              <a:spcBef>
                <a:spcPts val="0"/>
              </a:spcBef>
              <a:spcAft>
                <a:spcPts val="0"/>
              </a:spcAft>
              <a:buSzPts val="1900"/>
              <a:buFont typeface="Times New Roman"/>
              <a:buChar char="●"/>
            </a:pPr>
            <a:r>
              <a:rPr lang="en-US" sz="2000" dirty="0">
                <a:latin typeface="+mn-lt"/>
                <a:ea typeface="Times New Roman"/>
                <a:cs typeface="Times New Roman"/>
                <a:sym typeface="Times New Roman"/>
              </a:rPr>
              <a:t>By embedding the secret image and message within the cover image using LSB-based steganography, provides an added layer of protection against data interception. </a:t>
            </a:r>
          </a:p>
          <a:p>
            <a:pPr marL="457200" lvl="0" indent="-349250" algn="just" rtl="0">
              <a:spcBef>
                <a:spcPts val="0"/>
              </a:spcBef>
              <a:spcAft>
                <a:spcPts val="0"/>
              </a:spcAft>
              <a:buSzPts val="1900"/>
              <a:buFont typeface="Times New Roman"/>
              <a:buChar char="●"/>
            </a:pPr>
            <a:endParaRPr lang="en-US" sz="2000" dirty="0">
              <a:latin typeface="+mn-lt"/>
              <a:ea typeface="Times New Roman"/>
              <a:cs typeface="Times New Roman"/>
              <a:sym typeface="Times New Roman"/>
            </a:endParaRPr>
          </a:p>
          <a:p>
            <a:pPr marL="457200" lvl="0" indent="-349250" algn="just" rtl="0">
              <a:spcBef>
                <a:spcPts val="0"/>
              </a:spcBef>
              <a:spcAft>
                <a:spcPts val="0"/>
              </a:spcAft>
              <a:buSzPts val="1900"/>
              <a:buFont typeface="Times New Roman"/>
              <a:buChar char="●"/>
            </a:pPr>
            <a:r>
              <a:rPr lang="en-US" sz="2000" dirty="0">
                <a:latin typeface="+mn-lt"/>
                <a:ea typeface="Times New Roman"/>
                <a:cs typeface="Times New Roman"/>
                <a:sym typeface="Times New Roman"/>
              </a:rPr>
              <a:t>The proposed technique offers practical applicability in industries dealing with confidential data, such as defense, finance, or research, can benefit from this approach to protect sensitive images and messages. </a:t>
            </a:r>
            <a:endParaRPr sz="2000" dirty="0">
              <a:latin typeface="+mn-lt"/>
              <a:ea typeface="Times New Roman"/>
              <a:cs typeface="Times New Roman"/>
              <a:sym typeface="Times New Roman"/>
            </a:endParaRPr>
          </a:p>
          <a:p>
            <a:pPr marL="457200" lvl="0" indent="0" algn="just" rtl="0">
              <a:spcBef>
                <a:spcPts val="0"/>
              </a:spcBef>
              <a:spcAft>
                <a:spcPts val="0"/>
              </a:spcAft>
              <a:buNone/>
            </a:pPr>
            <a:endParaRPr sz="2000" dirty="0">
              <a:latin typeface="+mn-lt"/>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g2444da0bb46_0_1"/>
          <p:cNvSpPr txBox="1"/>
          <p:nvPr/>
        </p:nvSpPr>
        <p:spPr>
          <a:xfrm>
            <a:off x="3140" y="6575217"/>
            <a:ext cx="7990500" cy="282900"/>
          </a:xfrm>
          <a:prstGeom prst="rect">
            <a:avLst/>
          </a:prstGeom>
          <a:solidFill>
            <a:srgbClr val="548135"/>
          </a:solidFill>
          <a:ln w="9525"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0C0C0C"/>
              </a:buClr>
              <a:buSzPts val="1800"/>
              <a:buFont typeface="Cambria"/>
              <a:buNone/>
            </a:pPr>
            <a:r>
              <a:rPr lang="en-US" sz="1800" b="1">
                <a:solidFill>
                  <a:srgbClr val="0C0C0C"/>
                </a:solidFill>
                <a:latin typeface="Cambria"/>
                <a:ea typeface="Cambria"/>
                <a:cs typeface="Cambria"/>
                <a:sym typeface="Cambria"/>
              </a:rPr>
              <a:t>Bangalore Institute of Technology</a:t>
            </a:r>
            <a:endParaRPr/>
          </a:p>
        </p:txBody>
      </p:sp>
      <p:sp>
        <p:nvSpPr>
          <p:cNvPr id="104" name="Google Shape;104;g2444da0bb46_0_1"/>
          <p:cNvSpPr txBox="1"/>
          <p:nvPr/>
        </p:nvSpPr>
        <p:spPr>
          <a:xfrm>
            <a:off x="8008661" y="6575217"/>
            <a:ext cx="4183200" cy="282900"/>
          </a:xfrm>
          <a:prstGeom prst="rect">
            <a:avLst/>
          </a:prstGeom>
          <a:solidFill>
            <a:srgbClr val="1E4E79"/>
          </a:solidFill>
          <a:ln w="9525" cap="flat" cmpd="sng">
            <a:solidFill>
              <a:srgbClr val="1E4E7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1200"/>
              <a:buFont typeface="Cambria"/>
              <a:buNone/>
            </a:pPr>
            <a:r>
              <a:rPr lang="en-US" sz="1200" b="1">
                <a:solidFill>
                  <a:schemeClr val="lt1"/>
                </a:solidFill>
                <a:latin typeface="Cambria"/>
                <a:ea typeface="Cambria"/>
                <a:cs typeface="Cambria"/>
                <a:sym typeface="Cambria"/>
              </a:rPr>
              <a:t> Dept. of ECE, BIT</a:t>
            </a:r>
            <a:endParaRPr/>
          </a:p>
        </p:txBody>
      </p:sp>
      <p:pic>
        <p:nvPicPr>
          <p:cNvPr id="105" name="Google Shape;105;g2444da0bb46_0_1"/>
          <p:cNvPicPr preferRelativeResize="0"/>
          <p:nvPr/>
        </p:nvPicPr>
        <p:blipFill rotWithShape="1">
          <a:blip r:embed="rId3">
            <a:alphaModFix/>
          </a:blip>
          <a:srcRect/>
          <a:stretch/>
        </p:blipFill>
        <p:spPr>
          <a:xfrm>
            <a:off x="11372380" y="5907332"/>
            <a:ext cx="609823" cy="633346"/>
          </a:xfrm>
          <a:prstGeom prst="rect">
            <a:avLst/>
          </a:prstGeom>
          <a:noFill/>
          <a:ln>
            <a:noFill/>
          </a:ln>
        </p:spPr>
      </p:pic>
      <p:sp>
        <p:nvSpPr>
          <p:cNvPr id="106" name="Google Shape;106;g2444da0bb46_0_1"/>
          <p:cNvSpPr txBox="1"/>
          <p:nvPr/>
        </p:nvSpPr>
        <p:spPr>
          <a:xfrm>
            <a:off x="0" y="-1"/>
            <a:ext cx="12192000" cy="787800"/>
          </a:xfrm>
          <a:prstGeom prst="rect">
            <a:avLst/>
          </a:prstGeom>
          <a:solidFill>
            <a:srgbClr val="002060"/>
          </a:solidFill>
          <a:ln w="9525" cap="flat" cmpd="sng">
            <a:solidFill>
              <a:srgbClr val="E1EFD8"/>
            </a:solidFill>
            <a:prstDash val="solid"/>
            <a:round/>
            <a:headEnd type="none" w="sm" len="sm"/>
            <a:tailEnd type="none" w="sm" len="sm"/>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2000"/>
              <a:buFont typeface="Cambria"/>
              <a:buNone/>
            </a:pPr>
            <a:r>
              <a:rPr lang="en-US" sz="2000" b="1">
                <a:solidFill>
                  <a:schemeClr val="dk1"/>
                </a:solidFill>
                <a:latin typeface="Cambria"/>
                <a:ea typeface="Cambria"/>
                <a:cs typeface="Cambria"/>
                <a:sym typeface="Cambria"/>
              </a:rPr>
              <a:t>  </a:t>
            </a:r>
            <a:r>
              <a:rPr lang="en-US" sz="2800" b="1">
                <a:solidFill>
                  <a:schemeClr val="lt1"/>
                </a:solidFill>
                <a:latin typeface="Cambria"/>
                <a:ea typeface="Cambria"/>
                <a:cs typeface="Cambria"/>
                <a:sym typeface="Cambria"/>
              </a:rPr>
              <a:t>INSTITUTE VISION AND MISSION</a:t>
            </a:r>
            <a:endParaRPr sz="2000" b="1">
              <a:solidFill>
                <a:schemeClr val="lt1"/>
              </a:solidFill>
              <a:latin typeface="Cambria"/>
              <a:ea typeface="Cambria"/>
              <a:cs typeface="Cambria"/>
              <a:sym typeface="Cambria"/>
            </a:endParaRPr>
          </a:p>
        </p:txBody>
      </p:sp>
      <p:sp>
        <p:nvSpPr>
          <p:cNvPr id="107" name="Google Shape;107;g2444da0bb46_0_1"/>
          <p:cNvSpPr/>
          <p:nvPr/>
        </p:nvSpPr>
        <p:spPr>
          <a:xfrm>
            <a:off x="1295903" y="1008668"/>
            <a:ext cx="8693100" cy="1263300"/>
          </a:xfrm>
          <a:prstGeom prst="rect">
            <a:avLst/>
          </a:prstGeom>
          <a:solidFill>
            <a:srgbClr val="D8E2F3"/>
          </a:solidFill>
          <a:ln w="9525" cap="flat" cmpd="sng">
            <a:solidFill>
              <a:srgbClr val="8296B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u="sng">
                <a:solidFill>
                  <a:srgbClr val="0070C0"/>
                </a:solidFill>
                <a:latin typeface="Times New Roman"/>
                <a:ea typeface="Times New Roman"/>
                <a:cs typeface="Times New Roman"/>
                <a:sym typeface="Times New Roman"/>
              </a:rPr>
              <a:t>Vision: </a:t>
            </a:r>
            <a:r>
              <a:rPr lang="en-US" sz="1800">
                <a:solidFill>
                  <a:schemeClr val="dk1"/>
                </a:solidFill>
                <a:latin typeface="Times New Roman"/>
                <a:ea typeface="Times New Roman"/>
                <a:cs typeface="Times New Roman"/>
                <a:sym typeface="Times New Roman"/>
              </a:rPr>
              <a:t>To establish and develop the Institute as the centre of higher learning, ever abreast with expanding horizon of knowledge in the ﬁeld of Engineering and Technology with entrepreneurial thinking, leadership excellence for life-long success and solve societal problems.</a:t>
            </a:r>
            <a:endParaRPr sz="1800" b="1" u="sng">
              <a:solidFill>
                <a:srgbClr val="0070C0"/>
              </a:solidFill>
              <a:latin typeface="Times New Roman"/>
              <a:ea typeface="Times New Roman"/>
              <a:cs typeface="Times New Roman"/>
              <a:sym typeface="Times New Roman"/>
            </a:endParaRPr>
          </a:p>
        </p:txBody>
      </p:sp>
      <p:sp>
        <p:nvSpPr>
          <p:cNvPr id="108" name="Google Shape;108;g2444da0bb46_0_1"/>
          <p:cNvSpPr/>
          <p:nvPr/>
        </p:nvSpPr>
        <p:spPr>
          <a:xfrm>
            <a:off x="1295903" y="2625144"/>
            <a:ext cx="8693100" cy="3445800"/>
          </a:xfrm>
          <a:prstGeom prst="rect">
            <a:avLst/>
          </a:prstGeom>
          <a:solidFill>
            <a:srgbClr val="D8E2F3"/>
          </a:solidFill>
          <a:ln w="9525" cap="flat" cmpd="sng">
            <a:solidFill>
              <a:srgbClr val="8296B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u="sng">
                <a:solidFill>
                  <a:srgbClr val="0070C0"/>
                </a:solidFill>
                <a:latin typeface="Times New Roman"/>
                <a:ea typeface="Times New Roman"/>
                <a:cs typeface="Times New Roman"/>
                <a:sym typeface="Times New Roman"/>
              </a:rPr>
              <a:t>Mission: </a:t>
            </a:r>
            <a:endParaRPr/>
          </a:p>
          <a:p>
            <a:pPr marL="0" marR="0" lvl="0" indent="0" algn="just" rtl="0">
              <a:spcBef>
                <a:spcPts val="0"/>
              </a:spcBef>
              <a:spcAft>
                <a:spcPts val="0"/>
              </a:spcAft>
              <a:buNone/>
            </a:pPr>
            <a:r>
              <a:rPr lang="en-US" sz="1800">
                <a:solidFill>
                  <a:schemeClr val="dk1"/>
                </a:solidFill>
                <a:latin typeface="Times New Roman"/>
                <a:ea typeface="Times New Roman"/>
                <a:cs typeface="Times New Roman"/>
                <a:sym typeface="Times New Roman"/>
              </a:rPr>
              <a:t>1: Provide high quality education in the Engineering disciplines from the undergraduate through doctoral levels with creative academic and professional programs.</a:t>
            </a:r>
            <a:endParaRPr/>
          </a:p>
          <a:p>
            <a:pPr marL="0" marR="0" lvl="0" indent="0" algn="just" rtl="0">
              <a:spcBef>
                <a:spcPts val="0"/>
              </a:spcBef>
              <a:spcAft>
                <a:spcPts val="0"/>
              </a:spcAft>
              <a:buNone/>
            </a:pPr>
            <a:endParaRPr sz="180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r>
              <a:rPr lang="en-US" sz="1800">
                <a:solidFill>
                  <a:schemeClr val="dk1"/>
                </a:solidFill>
                <a:latin typeface="Times New Roman"/>
                <a:ea typeface="Times New Roman"/>
                <a:cs typeface="Times New Roman"/>
                <a:sym typeface="Times New Roman"/>
              </a:rPr>
              <a:t>2: Develop the Institute as a leader in Science, Engineering, Technology, Management and Research and apply knowledge for the beneﬁt of society.</a:t>
            </a:r>
            <a:endParaRPr/>
          </a:p>
          <a:p>
            <a:pPr marL="0" marR="0" lvl="0" indent="0" algn="just" rtl="0">
              <a:spcBef>
                <a:spcPts val="0"/>
              </a:spcBef>
              <a:spcAft>
                <a:spcPts val="0"/>
              </a:spcAft>
              <a:buNone/>
            </a:pPr>
            <a:endParaRPr sz="180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r>
              <a:rPr lang="en-US" sz="1800">
                <a:solidFill>
                  <a:schemeClr val="dk1"/>
                </a:solidFill>
                <a:latin typeface="Times New Roman"/>
                <a:ea typeface="Times New Roman"/>
                <a:cs typeface="Times New Roman"/>
                <a:sym typeface="Times New Roman"/>
              </a:rPr>
              <a:t>3: Establish mutual beneﬁcial partnerships with Industry, Alumni, Local, State and Central Governments by Public Service Assistance and Collaborative Research.</a:t>
            </a:r>
            <a:endParaRPr/>
          </a:p>
          <a:p>
            <a:pPr marL="0" marR="0" lvl="0" indent="0" algn="just" rtl="0">
              <a:spcBef>
                <a:spcPts val="0"/>
              </a:spcBef>
              <a:spcAft>
                <a:spcPts val="0"/>
              </a:spcAft>
              <a:buNone/>
            </a:pPr>
            <a:endParaRPr sz="180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r>
              <a:rPr lang="en-US" sz="1800">
                <a:solidFill>
                  <a:schemeClr val="dk1"/>
                </a:solidFill>
                <a:latin typeface="Times New Roman"/>
                <a:ea typeface="Times New Roman"/>
                <a:cs typeface="Times New Roman"/>
                <a:sym typeface="Times New Roman"/>
              </a:rPr>
              <a:t>4: Inculcate personality development through sports, cultural and extracurricular activities and engage in the social, economic and professional challenges</a:t>
            </a:r>
            <a:endParaRPr/>
          </a:p>
          <a:p>
            <a:pPr marL="0" marR="0" lvl="0" indent="0" algn="l" rtl="0">
              <a:spcBef>
                <a:spcPts val="0"/>
              </a:spcBef>
              <a:spcAft>
                <a:spcPts val="0"/>
              </a:spcAft>
              <a:buNone/>
            </a:pPr>
            <a:endParaRPr sz="1800" b="1" u="sng">
              <a:solidFill>
                <a:srgbClr val="0070C0"/>
              </a:solidFill>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14"/>
          <p:cNvSpPr txBox="1"/>
          <p:nvPr/>
        </p:nvSpPr>
        <p:spPr>
          <a:xfrm>
            <a:off x="3140" y="6575217"/>
            <a:ext cx="7990508" cy="282781"/>
          </a:xfrm>
          <a:prstGeom prst="rect">
            <a:avLst/>
          </a:prstGeom>
          <a:solidFill>
            <a:srgbClr val="548135"/>
          </a:solidFill>
          <a:ln w="9525"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0C0C0C"/>
              </a:buClr>
              <a:buSzPts val="1800"/>
              <a:buFont typeface="Cambria"/>
              <a:buNone/>
            </a:pPr>
            <a:r>
              <a:rPr lang="en-US" sz="1800" b="1">
                <a:solidFill>
                  <a:srgbClr val="0C0C0C"/>
                </a:solidFill>
                <a:latin typeface="Cambria"/>
                <a:ea typeface="Cambria"/>
                <a:cs typeface="Cambria"/>
                <a:sym typeface="Cambria"/>
              </a:rPr>
              <a:t>Bangalore Institute of Technology</a:t>
            </a:r>
            <a:endParaRPr sz="1800" b="1">
              <a:solidFill>
                <a:srgbClr val="0C0C0C"/>
              </a:solidFill>
              <a:latin typeface="Cambria"/>
              <a:ea typeface="Cambria"/>
              <a:cs typeface="Cambria"/>
              <a:sym typeface="Cambria"/>
            </a:endParaRPr>
          </a:p>
        </p:txBody>
      </p:sp>
      <p:sp>
        <p:nvSpPr>
          <p:cNvPr id="308" name="Google Shape;308;p14"/>
          <p:cNvSpPr txBox="1"/>
          <p:nvPr/>
        </p:nvSpPr>
        <p:spPr>
          <a:xfrm>
            <a:off x="8008661" y="6575217"/>
            <a:ext cx="4183339" cy="282782"/>
          </a:xfrm>
          <a:prstGeom prst="rect">
            <a:avLst/>
          </a:prstGeom>
          <a:solidFill>
            <a:srgbClr val="1E4E79"/>
          </a:solidFill>
          <a:ln w="9525" cap="flat" cmpd="sng">
            <a:solidFill>
              <a:srgbClr val="1E4E7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1200"/>
              <a:buFont typeface="Cambria"/>
              <a:buNone/>
            </a:pPr>
            <a:r>
              <a:rPr lang="en-US" sz="1200" b="1">
                <a:solidFill>
                  <a:schemeClr val="lt1"/>
                </a:solidFill>
                <a:latin typeface="Cambria"/>
                <a:ea typeface="Cambria"/>
                <a:cs typeface="Cambria"/>
                <a:sym typeface="Cambria"/>
              </a:rPr>
              <a:t> Dept. of ECE, BIT</a:t>
            </a:r>
            <a:endParaRPr sz="1200" b="1">
              <a:solidFill>
                <a:schemeClr val="lt1"/>
              </a:solidFill>
              <a:latin typeface="Cambria"/>
              <a:ea typeface="Cambria"/>
              <a:cs typeface="Cambria"/>
              <a:sym typeface="Cambria"/>
            </a:endParaRPr>
          </a:p>
        </p:txBody>
      </p:sp>
      <p:pic>
        <p:nvPicPr>
          <p:cNvPr id="309" name="Google Shape;309;p14"/>
          <p:cNvPicPr preferRelativeResize="0"/>
          <p:nvPr/>
        </p:nvPicPr>
        <p:blipFill rotWithShape="1">
          <a:blip r:embed="rId3">
            <a:alphaModFix/>
          </a:blip>
          <a:srcRect/>
          <a:stretch/>
        </p:blipFill>
        <p:spPr>
          <a:xfrm>
            <a:off x="11372380" y="5907332"/>
            <a:ext cx="609823" cy="633346"/>
          </a:xfrm>
          <a:prstGeom prst="rect">
            <a:avLst/>
          </a:prstGeom>
          <a:noFill/>
          <a:ln>
            <a:noFill/>
          </a:ln>
        </p:spPr>
      </p:pic>
      <p:sp>
        <p:nvSpPr>
          <p:cNvPr id="310" name="Google Shape;310;p14"/>
          <p:cNvSpPr txBox="1"/>
          <p:nvPr/>
        </p:nvSpPr>
        <p:spPr>
          <a:xfrm>
            <a:off x="0" y="14068"/>
            <a:ext cx="12191999" cy="548640"/>
          </a:xfrm>
          <a:prstGeom prst="rect">
            <a:avLst/>
          </a:prstGeom>
          <a:solidFill>
            <a:srgbClr val="002060"/>
          </a:solidFill>
          <a:ln w="9525" cap="flat" cmpd="sng">
            <a:solidFill>
              <a:srgbClr val="E1EFD8"/>
            </a:solidFill>
            <a:prstDash val="solid"/>
            <a:round/>
            <a:headEnd type="none" w="sm" len="sm"/>
            <a:tailEnd type="none" w="sm" len="sm"/>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lt1"/>
              </a:buClr>
              <a:buSzPts val="2400"/>
              <a:buFont typeface="Cambria"/>
              <a:buNone/>
            </a:pPr>
            <a:r>
              <a:rPr lang="en-US" sz="2400" b="1">
                <a:solidFill>
                  <a:schemeClr val="lt1"/>
                </a:solidFill>
                <a:latin typeface="Cambria"/>
                <a:ea typeface="Cambria"/>
                <a:cs typeface="Cambria"/>
                <a:sym typeface="Cambria"/>
              </a:rPr>
              <a:t>FUTURE WORK </a:t>
            </a:r>
            <a:endParaRPr sz="2800" b="1">
              <a:solidFill>
                <a:schemeClr val="lt1"/>
              </a:solidFill>
              <a:latin typeface="Cambria"/>
              <a:ea typeface="Cambria"/>
              <a:cs typeface="Cambria"/>
              <a:sym typeface="Cambria"/>
            </a:endParaRPr>
          </a:p>
        </p:txBody>
      </p:sp>
      <p:sp>
        <p:nvSpPr>
          <p:cNvPr id="311" name="Google Shape;311;p14"/>
          <p:cNvSpPr txBox="1"/>
          <p:nvPr/>
        </p:nvSpPr>
        <p:spPr>
          <a:xfrm>
            <a:off x="619432" y="667270"/>
            <a:ext cx="10752948" cy="5523460"/>
          </a:xfrm>
          <a:prstGeom prst="rect">
            <a:avLst/>
          </a:prstGeom>
          <a:noFill/>
          <a:ln>
            <a:noFill/>
          </a:ln>
        </p:spPr>
        <p:txBody>
          <a:bodyPr spcFirstLastPara="1" wrap="square" lIns="91425" tIns="91425" rIns="91425" bIns="91425" anchor="t" anchorCtr="0">
            <a:noAutofit/>
          </a:bodyPr>
          <a:lstStyle/>
          <a:p>
            <a:pPr marL="457200" lvl="0" indent="-349250" algn="just" rtl="0">
              <a:spcBef>
                <a:spcPts val="0"/>
              </a:spcBef>
              <a:spcAft>
                <a:spcPts val="0"/>
              </a:spcAft>
              <a:buSzPts val="1900"/>
              <a:buFont typeface="Calibri"/>
              <a:buChar char="●"/>
            </a:pPr>
            <a:r>
              <a:rPr lang="en-US" sz="2000" b="1" dirty="0">
                <a:latin typeface="+mn-lt"/>
                <a:ea typeface="Calibri"/>
                <a:cs typeface="Calibri"/>
                <a:sym typeface="Calibri"/>
              </a:rPr>
              <a:t>Robustness Analysis:</a:t>
            </a:r>
            <a:r>
              <a:rPr lang="en-US" sz="2000" dirty="0">
                <a:latin typeface="+mn-lt"/>
                <a:ea typeface="Calibri"/>
                <a:cs typeface="Calibri"/>
                <a:sym typeface="Calibri"/>
              </a:rPr>
              <a:t> Conduct a comprehensive analysis of the proposed technique's robustness against various attacks and potential vulnerabilities.</a:t>
            </a:r>
            <a:endParaRPr sz="2000" dirty="0">
              <a:latin typeface="+mn-lt"/>
              <a:ea typeface="Calibri"/>
              <a:cs typeface="Calibri"/>
              <a:sym typeface="Calibri"/>
            </a:endParaRPr>
          </a:p>
          <a:p>
            <a:pPr marL="457200" lvl="0" indent="0" algn="just" rtl="0">
              <a:spcBef>
                <a:spcPts val="0"/>
              </a:spcBef>
              <a:spcAft>
                <a:spcPts val="0"/>
              </a:spcAft>
              <a:buNone/>
            </a:pPr>
            <a:endParaRPr sz="2000" dirty="0">
              <a:latin typeface="+mn-lt"/>
              <a:ea typeface="Calibri"/>
              <a:cs typeface="Calibri"/>
              <a:sym typeface="Calibri"/>
            </a:endParaRPr>
          </a:p>
          <a:p>
            <a:pPr marL="457200" lvl="0" indent="-349250" algn="just" rtl="0">
              <a:spcBef>
                <a:spcPts val="0"/>
              </a:spcBef>
              <a:spcAft>
                <a:spcPts val="0"/>
              </a:spcAft>
              <a:buSzPts val="1900"/>
              <a:buFont typeface="Calibri"/>
              <a:buChar char="●"/>
            </a:pPr>
            <a:r>
              <a:rPr lang="en-US" sz="2000" b="1" dirty="0">
                <a:latin typeface="+mn-lt"/>
                <a:ea typeface="Calibri"/>
                <a:cs typeface="Calibri"/>
                <a:sym typeface="Calibri"/>
              </a:rPr>
              <a:t>Optimal Image Fragmentation: </a:t>
            </a:r>
            <a:r>
              <a:rPr lang="en-US" sz="2000" dirty="0">
                <a:latin typeface="+mn-lt"/>
                <a:ea typeface="Calibri"/>
                <a:cs typeface="Calibri"/>
                <a:sym typeface="Calibri"/>
              </a:rPr>
              <a:t>Investigate and develop algorithms to optimize the fragmentation of the </a:t>
            </a:r>
            <a:r>
              <a:rPr lang="en-US" sz="2000" dirty="0" err="1">
                <a:latin typeface="+mn-lt"/>
                <a:ea typeface="Calibri"/>
                <a:cs typeface="Calibri"/>
                <a:sym typeface="Calibri"/>
              </a:rPr>
              <a:t>stego</a:t>
            </a:r>
            <a:r>
              <a:rPr lang="en-US" sz="2000" dirty="0">
                <a:latin typeface="+mn-lt"/>
                <a:ea typeface="Calibri"/>
                <a:cs typeface="Calibri"/>
                <a:sym typeface="Calibri"/>
              </a:rPr>
              <a:t> image for transmission. </a:t>
            </a:r>
          </a:p>
          <a:p>
            <a:pPr marL="107950" lvl="0" algn="just" rtl="0">
              <a:spcBef>
                <a:spcPts val="0"/>
              </a:spcBef>
              <a:spcAft>
                <a:spcPts val="0"/>
              </a:spcAft>
              <a:buSzPts val="1900"/>
            </a:pPr>
            <a:endParaRPr sz="2000" dirty="0">
              <a:latin typeface="+mn-lt"/>
              <a:ea typeface="Calibri"/>
              <a:cs typeface="Calibri"/>
              <a:sym typeface="Calibri"/>
            </a:endParaRPr>
          </a:p>
          <a:p>
            <a:pPr marL="457200" lvl="0" indent="-349250" algn="just" rtl="0">
              <a:spcBef>
                <a:spcPts val="0"/>
              </a:spcBef>
              <a:spcAft>
                <a:spcPts val="0"/>
              </a:spcAft>
              <a:buSzPts val="1900"/>
              <a:buFont typeface="Calibri"/>
              <a:buChar char="●"/>
            </a:pPr>
            <a:r>
              <a:rPr lang="en-US" sz="2000" b="1" dirty="0">
                <a:latin typeface="+mn-lt"/>
                <a:ea typeface="Calibri"/>
                <a:cs typeface="Calibri"/>
                <a:sym typeface="Calibri"/>
              </a:rPr>
              <a:t>Network Security Integration:</a:t>
            </a:r>
            <a:r>
              <a:rPr lang="en-US" sz="2000" dirty="0">
                <a:latin typeface="+mn-lt"/>
                <a:ea typeface="Calibri"/>
                <a:cs typeface="Calibri"/>
                <a:sym typeface="Calibri"/>
              </a:rPr>
              <a:t> Integrate the proposed technique with existing network security measures, such as secure transmission protocols (e.g., SSL/TLS) or intrusion detection systems (IDS).</a:t>
            </a:r>
          </a:p>
          <a:p>
            <a:pPr marL="107950" lvl="0" algn="just" rtl="0">
              <a:spcBef>
                <a:spcPts val="0"/>
              </a:spcBef>
              <a:spcAft>
                <a:spcPts val="0"/>
              </a:spcAft>
              <a:buSzPts val="1900"/>
            </a:pPr>
            <a:endParaRPr sz="2000" dirty="0">
              <a:latin typeface="+mn-lt"/>
              <a:ea typeface="Calibri"/>
              <a:cs typeface="Calibri"/>
              <a:sym typeface="Calibri"/>
            </a:endParaRPr>
          </a:p>
          <a:p>
            <a:pPr marL="457200" lvl="0" indent="-349250" algn="just" rtl="0">
              <a:spcBef>
                <a:spcPts val="0"/>
              </a:spcBef>
              <a:spcAft>
                <a:spcPts val="0"/>
              </a:spcAft>
              <a:buSzPts val="1900"/>
              <a:buFont typeface="Calibri"/>
              <a:buChar char="●"/>
            </a:pPr>
            <a:r>
              <a:rPr lang="en-US" sz="2000" b="1" dirty="0">
                <a:latin typeface="+mn-lt"/>
                <a:ea typeface="Calibri"/>
                <a:cs typeface="Calibri"/>
                <a:sym typeface="Calibri"/>
              </a:rPr>
              <a:t>Usability and User Interface Enhancements:</a:t>
            </a:r>
            <a:r>
              <a:rPr lang="en-US" sz="2000" dirty="0">
                <a:latin typeface="+mn-lt"/>
                <a:ea typeface="Calibri"/>
                <a:cs typeface="Calibri"/>
                <a:sym typeface="Calibri"/>
              </a:rPr>
              <a:t> Pay attention to the usability aspects of the system by improving the user interface and overall user experience. </a:t>
            </a:r>
            <a:endParaRPr sz="2000" dirty="0">
              <a:latin typeface="+mn-lt"/>
              <a:ea typeface="Calibri"/>
              <a:cs typeface="Calibri"/>
              <a:sym typeface="Calibri"/>
            </a:endParaRPr>
          </a:p>
          <a:p>
            <a:pPr marL="0" lvl="0" indent="0" algn="l" rtl="0">
              <a:spcBef>
                <a:spcPts val="0"/>
              </a:spcBef>
              <a:spcAft>
                <a:spcPts val="0"/>
              </a:spcAft>
              <a:buClr>
                <a:schemeClr val="dk1"/>
              </a:buClr>
              <a:buSzPts val="1100"/>
              <a:buFont typeface="Arial"/>
              <a:buNone/>
            </a:pPr>
            <a:endParaRPr sz="2000" dirty="0">
              <a:latin typeface="+mn-lt"/>
              <a:ea typeface="Calibri"/>
              <a:cs typeface="Calibri"/>
              <a:sym typeface="Calibri"/>
            </a:endParaRPr>
          </a:p>
          <a:p>
            <a:pPr marL="0" lvl="0" indent="0" algn="l" rtl="0">
              <a:spcBef>
                <a:spcPts val="0"/>
              </a:spcBef>
              <a:spcAft>
                <a:spcPts val="0"/>
              </a:spcAft>
              <a:buNone/>
            </a:pPr>
            <a:endParaRPr sz="2000" dirty="0">
              <a:latin typeface="+mn-lt"/>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15"/>
          <p:cNvSpPr txBox="1"/>
          <p:nvPr/>
        </p:nvSpPr>
        <p:spPr>
          <a:xfrm>
            <a:off x="3140" y="6575217"/>
            <a:ext cx="7990508" cy="282781"/>
          </a:xfrm>
          <a:prstGeom prst="rect">
            <a:avLst/>
          </a:prstGeom>
          <a:solidFill>
            <a:srgbClr val="548135"/>
          </a:solidFill>
          <a:ln w="9525"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0C0C0C"/>
              </a:buClr>
              <a:buSzPts val="1800"/>
              <a:buFont typeface="Cambria"/>
              <a:buNone/>
            </a:pPr>
            <a:r>
              <a:rPr lang="en-US" sz="1800" b="1">
                <a:solidFill>
                  <a:srgbClr val="0C0C0C"/>
                </a:solidFill>
                <a:latin typeface="Cambria"/>
                <a:ea typeface="Cambria"/>
                <a:cs typeface="Cambria"/>
                <a:sym typeface="Cambria"/>
              </a:rPr>
              <a:t>Bangalore Institute of Technology</a:t>
            </a:r>
            <a:endParaRPr sz="1800" b="1">
              <a:solidFill>
                <a:srgbClr val="0C0C0C"/>
              </a:solidFill>
              <a:latin typeface="Cambria"/>
              <a:ea typeface="Cambria"/>
              <a:cs typeface="Cambria"/>
              <a:sym typeface="Cambria"/>
            </a:endParaRPr>
          </a:p>
        </p:txBody>
      </p:sp>
      <p:sp>
        <p:nvSpPr>
          <p:cNvPr id="317" name="Google Shape;317;p15"/>
          <p:cNvSpPr txBox="1"/>
          <p:nvPr/>
        </p:nvSpPr>
        <p:spPr>
          <a:xfrm>
            <a:off x="8008661" y="6575217"/>
            <a:ext cx="4183339" cy="282782"/>
          </a:xfrm>
          <a:prstGeom prst="rect">
            <a:avLst/>
          </a:prstGeom>
          <a:solidFill>
            <a:srgbClr val="1E4E79"/>
          </a:solidFill>
          <a:ln w="9525" cap="flat" cmpd="sng">
            <a:solidFill>
              <a:srgbClr val="1E4E7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1200"/>
              <a:buFont typeface="Cambria"/>
              <a:buNone/>
            </a:pPr>
            <a:r>
              <a:rPr lang="en-US" sz="1200" b="1">
                <a:solidFill>
                  <a:schemeClr val="lt1"/>
                </a:solidFill>
                <a:latin typeface="Cambria"/>
                <a:ea typeface="Cambria"/>
                <a:cs typeface="Cambria"/>
                <a:sym typeface="Cambria"/>
              </a:rPr>
              <a:t> Dept. of ECE, BIT</a:t>
            </a:r>
            <a:endParaRPr sz="1200" b="1">
              <a:solidFill>
                <a:schemeClr val="lt1"/>
              </a:solidFill>
              <a:latin typeface="Cambria"/>
              <a:ea typeface="Cambria"/>
              <a:cs typeface="Cambria"/>
              <a:sym typeface="Cambria"/>
            </a:endParaRPr>
          </a:p>
        </p:txBody>
      </p:sp>
      <p:pic>
        <p:nvPicPr>
          <p:cNvPr id="318" name="Google Shape;318;p15"/>
          <p:cNvPicPr preferRelativeResize="0"/>
          <p:nvPr/>
        </p:nvPicPr>
        <p:blipFill rotWithShape="1">
          <a:blip r:embed="rId3">
            <a:alphaModFix/>
          </a:blip>
          <a:srcRect/>
          <a:stretch/>
        </p:blipFill>
        <p:spPr>
          <a:xfrm>
            <a:off x="11372380" y="5907332"/>
            <a:ext cx="609823" cy="633346"/>
          </a:xfrm>
          <a:prstGeom prst="rect">
            <a:avLst/>
          </a:prstGeom>
          <a:noFill/>
          <a:ln>
            <a:noFill/>
          </a:ln>
        </p:spPr>
      </p:pic>
      <p:sp>
        <p:nvSpPr>
          <p:cNvPr id="319" name="Google Shape;319;p15"/>
          <p:cNvSpPr txBox="1"/>
          <p:nvPr/>
        </p:nvSpPr>
        <p:spPr>
          <a:xfrm>
            <a:off x="0" y="0"/>
            <a:ext cx="12191999" cy="464024"/>
          </a:xfrm>
          <a:prstGeom prst="rect">
            <a:avLst/>
          </a:prstGeom>
          <a:solidFill>
            <a:srgbClr val="002060"/>
          </a:solidFill>
          <a:ln w="9525" cap="flat" cmpd="sng">
            <a:solidFill>
              <a:srgbClr val="E1EFD8"/>
            </a:solidFill>
            <a:prstDash val="solid"/>
            <a:round/>
            <a:headEnd type="none" w="sm" len="sm"/>
            <a:tailEnd type="none" w="sm" len="sm"/>
          </a:ln>
        </p:spPr>
        <p:txBody>
          <a:bodyPr spcFirstLastPara="1" wrap="square" lIns="91425" tIns="45700" rIns="91425" bIns="45700" anchor="ctr" anchorCtr="0">
            <a:normAutofit lnSpcReduction="10000"/>
          </a:bodyPr>
          <a:lstStyle/>
          <a:p>
            <a:pPr marL="0" marR="0" lvl="0" indent="0" algn="ctr" rtl="0">
              <a:lnSpc>
                <a:spcPct val="90000"/>
              </a:lnSpc>
              <a:spcBef>
                <a:spcPts val="0"/>
              </a:spcBef>
              <a:spcAft>
                <a:spcPts val="0"/>
              </a:spcAft>
              <a:buClr>
                <a:schemeClr val="lt1"/>
              </a:buClr>
              <a:buSzPts val="2800"/>
              <a:buFont typeface="Cambria"/>
              <a:buNone/>
            </a:pPr>
            <a:r>
              <a:rPr lang="en-US" sz="2800" b="1">
                <a:solidFill>
                  <a:schemeClr val="lt1"/>
                </a:solidFill>
                <a:latin typeface="Cambria"/>
                <a:ea typeface="Cambria"/>
                <a:cs typeface="Cambria"/>
                <a:sym typeface="Cambria"/>
              </a:rPr>
              <a:t>REFERENCES </a:t>
            </a:r>
            <a:endParaRPr sz="2800" b="1">
              <a:solidFill>
                <a:schemeClr val="lt1"/>
              </a:solidFill>
              <a:latin typeface="Cambria"/>
              <a:ea typeface="Cambria"/>
              <a:cs typeface="Cambria"/>
              <a:sym typeface="Cambria"/>
            </a:endParaRPr>
          </a:p>
        </p:txBody>
      </p:sp>
      <p:sp>
        <p:nvSpPr>
          <p:cNvPr id="320" name="Google Shape;320;p15"/>
          <p:cNvSpPr txBox="1"/>
          <p:nvPr/>
        </p:nvSpPr>
        <p:spPr>
          <a:xfrm>
            <a:off x="273618" y="914966"/>
            <a:ext cx="10784100" cy="3508623"/>
          </a:xfrm>
          <a:prstGeom prst="rect">
            <a:avLst/>
          </a:prstGeom>
          <a:noFill/>
          <a:ln>
            <a:noFill/>
          </a:ln>
        </p:spPr>
        <p:txBody>
          <a:bodyPr spcFirstLastPara="1" wrap="square" lIns="91425" tIns="91425" rIns="91425" bIns="91425" anchor="t" anchorCtr="0">
            <a:spAutoFit/>
          </a:bodyPr>
          <a:lstStyle/>
          <a:p>
            <a:r>
              <a:rPr lang="en-US" sz="1800" dirty="0">
                <a:latin typeface="+mn-lt"/>
                <a:ea typeface="Times New Roman"/>
                <a:cs typeface="Times New Roman"/>
                <a:sym typeface="Times New Roman"/>
              </a:rPr>
              <a:t>[1]   </a:t>
            </a:r>
            <a:r>
              <a:rPr lang="en-US" sz="1800" dirty="0">
                <a:solidFill>
                  <a:schemeClr val="tx1"/>
                </a:solidFill>
                <a:latin typeface="+mn-lt"/>
                <a:ea typeface="Times New Roman"/>
                <a:cs typeface="Times New Roman"/>
                <a:sym typeface="Times New Roman"/>
              </a:rPr>
              <a:t>“128-bit AES Implementation for Secured Wireless Communication” Gohil </a:t>
            </a:r>
            <a:r>
              <a:rPr lang="en-US" sz="1800" dirty="0" err="1">
                <a:solidFill>
                  <a:schemeClr val="tx1"/>
                </a:solidFill>
                <a:latin typeface="+mn-lt"/>
                <a:ea typeface="Times New Roman"/>
                <a:cs typeface="Times New Roman"/>
                <a:sym typeface="Times New Roman"/>
              </a:rPr>
              <a:t>Rikitaben</a:t>
            </a:r>
            <a:r>
              <a:rPr lang="en-US" sz="1800" dirty="0">
                <a:solidFill>
                  <a:schemeClr val="tx1"/>
                </a:solidFill>
                <a:latin typeface="+mn-lt"/>
                <a:ea typeface="Times New Roman"/>
                <a:cs typeface="Times New Roman"/>
                <a:sym typeface="Times New Roman"/>
              </a:rPr>
              <a:t> </a:t>
            </a:r>
            <a:r>
              <a:rPr lang="en-US" sz="1800" dirty="0" err="1">
                <a:solidFill>
                  <a:schemeClr val="tx1"/>
                </a:solidFill>
                <a:latin typeface="+mn-lt"/>
                <a:ea typeface="Times New Roman"/>
                <a:cs typeface="Times New Roman"/>
                <a:sym typeface="Times New Roman"/>
              </a:rPr>
              <a:t>Karsanbhai</a:t>
            </a:r>
            <a:r>
              <a:rPr lang="en-US" sz="1800" dirty="0">
                <a:solidFill>
                  <a:schemeClr val="tx1"/>
                </a:solidFill>
                <a:latin typeface="+mn-lt"/>
                <a:ea typeface="Times New Roman"/>
                <a:cs typeface="Times New Roman"/>
                <a:sym typeface="Times New Roman"/>
              </a:rPr>
              <a:t> and </a:t>
            </a:r>
            <a:r>
              <a:rPr lang="en-IN" sz="1800" b="0" i="0" dirty="0">
                <a:solidFill>
                  <a:schemeClr val="tx1"/>
                </a:solidFill>
                <a:effectLst/>
                <a:latin typeface="+mn-lt"/>
              </a:rPr>
              <a:t>Mary Grace </a:t>
            </a:r>
            <a:r>
              <a:rPr lang="en-IN" sz="1800" b="0" i="0" dirty="0" err="1">
                <a:solidFill>
                  <a:schemeClr val="tx1"/>
                </a:solidFill>
                <a:effectLst/>
                <a:latin typeface="+mn-lt"/>
              </a:rPr>
              <a:t>Shajan</a:t>
            </a:r>
            <a:r>
              <a:rPr lang="en-IN" sz="1800" b="0" i="0" dirty="0">
                <a:solidFill>
                  <a:schemeClr val="tx1"/>
                </a:solidFill>
                <a:effectLst/>
                <a:latin typeface="+mn-lt"/>
              </a:rPr>
              <a:t> of </a:t>
            </a:r>
            <a:r>
              <a:rPr lang="en-US" sz="1800" b="0" i="0" dirty="0">
                <a:solidFill>
                  <a:schemeClr val="tx1"/>
                </a:solidFill>
                <a:effectLst/>
                <a:latin typeface="+mn-lt"/>
              </a:rPr>
              <a:t>Electronics and Communication Department, Parul Institute of Engineering and Technology, Vadodara, India.</a:t>
            </a:r>
          </a:p>
          <a:p>
            <a:endParaRPr sz="1800" dirty="0">
              <a:solidFill>
                <a:schemeClr val="tx1"/>
              </a:solidFill>
              <a:latin typeface="+mn-lt"/>
              <a:ea typeface="Times New Roman"/>
              <a:cs typeface="Times New Roman"/>
              <a:sym typeface="Times New Roman"/>
            </a:endParaRPr>
          </a:p>
          <a:p>
            <a:r>
              <a:rPr lang="en-US" sz="1800" dirty="0">
                <a:latin typeface="+mn-lt"/>
                <a:ea typeface="Times New Roman"/>
                <a:cs typeface="Times New Roman"/>
                <a:sym typeface="Times New Roman"/>
              </a:rPr>
              <a:t>[2]   “</a:t>
            </a:r>
            <a:r>
              <a:rPr lang="en-US" sz="1800" dirty="0">
                <a:solidFill>
                  <a:schemeClr val="dk1"/>
                </a:solidFill>
                <a:latin typeface="+mn-lt"/>
                <a:ea typeface="Times New Roman"/>
                <a:cs typeface="Times New Roman"/>
                <a:sym typeface="Times New Roman"/>
              </a:rPr>
              <a:t>Hiding data in images using steganography techniques with compression algorithms”,</a:t>
            </a:r>
            <a:r>
              <a:rPr lang="en-US" sz="1800" dirty="0">
                <a:latin typeface="+mn-lt"/>
                <a:ea typeface="Times New Roman"/>
                <a:cs typeface="Times New Roman"/>
                <a:sym typeface="Times New Roman"/>
              </a:rPr>
              <a:t> </a:t>
            </a:r>
            <a:r>
              <a:rPr lang="en-US" sz="1800" dirty="0">
                <a:solidFill>
                  <a:schemeClr val="dk1"/>
                </a:solidFill>
                <a:latin typeface="+mn-lt"/>
                <a:ea typeface="Times New Roman"/>
                <a:cs typeface="Times New Roman"/>
                <a:sym typeface="Times New Roman"/>
              </a:rPr>
              <a:t>Osama F. Abdel Wahab, Aziza I. Hussein, Hesham F. A. Hamed, Hamdy M. </a:t>
            </a:r>
            <a:r>
              <a:rPr lang="en-US" sz="1800" dirty="0" err="1">
                <a:solidFill>
                  <a:schemeClr val="dk1"/>
                </a:solidFill>
                <a:latin typeface="+mn-lt"/>
                <a:ea typeface="Times New Roman"/>
                <a:cs typeface="Times New Roman"/>
                <a:sym typeface="Times New Roman"/>
              </a:rPr>
              <a:t>Kelash</a:t>
            </a:r>
            <a:r>
              <a:rPr lang="en-US" sz="1800" dirty="0">
                <a:solidFill>
                  <a:schemeClr val="dk1"/>
                </a:solidFill>
                <a:latin typeface="+mn-lt"/>
                <a:ea typeface="Times New Roman"/>
                <a:cs typeface="Times New Roman"/>
                <a:sym typeface="Times New Roman"/>
              </a:rPr>
              <a:t>, Ashraf A.M. Khalaf and Hanafy M. Ali, </a:t>
            </a:r>
            <a:r>
              <a:rPr lang="en-IN" sz="1800" dirty="0">
                <a:effectLst/>
                <a:latin typeface="+mn-lt"/>
              </a:rPr>
              <a:t>Faculty of Engineering, </a:t>
            </a:r>
            <a:r>
              <a:rPr lang="en-IN" sz="1800" dirty="0" err="1">
                <a:effectLst/>
                <a:latin typeface="+mn-lt"/>
              </a:rPr>
              <a:t>Minia</a:t>
            </a:r>
            <a:r>
              <a:rPr lang="en-IN" sz="1800" dirty="0">
                <a:effectLst/>
                <a:latin typeface="+mn-lt"/>
              </a:rPr>
              <a:t> University, El </a:t>
            </a:r>
            <a:r>
              <a:rPr lang="en-IN" sz="1800" dirty="0" err="1">
                <a:effectLst/>
                <a:latin typeface="+mn-lt"/>
              </a:rPr>
              <a:t>Minia</a:t>
            </a:r>
            <a:r>
              <a:rPr lang="en-IN" sz="1800" dirty="0">
                <a:effectLst/>
                <a:latin typeface="+mn-lt"/>
              </a:rPr>
              <a:t>, Egypt2Electrical &amp; Computer Eng. Dept., Effat University, Jeddah, KSA4Faculty of Electronic Engineering, Menoufia University, </a:t>
            </a:r>
            <a:r>
              <a:rPr lang="en-IN" sz="1800" dirty="0" err="1">
                <a:effectLst/>
                <a:latin typeface="+mn-lt"/>
              </a:rPr>
              <a:t>Menouf</a:t>
            </a:r>
            <a:r>
              <a:rPr lang="en-IN" sz="1800" dirty="0">
                <a:effectLst/>
                <a:latin typeface="+mn-lt"/>
              </a:rPr>
              <a:t>, Egypt</a:t>
            </a:r>
            <a:r>
              <a:rPr lang="en-IN" sz="1800" dirty="0">
                <a:latin typeface="+mn-lt"/>
              </a:rPr>
              <a:t> </a:t>
            </a:r>
            <a:br>
              <a:rPr lang="en-IN" sz="1800" dirty="0">
                <a:latin typeface="+mn-lt"/>
              </a:rPr>
            </a:br>
            <a:endParaRPr sz="1800" dirty="0">
              <a:solidFill>
                <a:schemeClr val="dk1"/>
              </a:solidFill>
              <a:latin typeface="+mn-lt"/>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endParaRPr sz="1800" dirty="0">
              <a:solidFill>
                <a:schemeClr val="dk1"/>
              </a:solidFill>
              <a:latin typeface="+mn-lt"/>
              <a:ea typeface="Calibri"/>
              <a:cs typeface="Calibri"/>
              <a:sym typeface="Calibri"/>
            </a:endParaRPr>
          </a:p>
          <a:p>
            <a:pPr marL="0" lvl="0" indent="0" algn="l" rtl="0">
              <a:spcBef>
                <a:spcPts val="0"/>
              </a:spcBef>
              <a:spcAft>
                <a:spcPts val="0"/>
              </a:spcAft>
              <a:buNone/>
            </a:pPr>
            <a:endParaRPr sz="1800" dirty="0">
              <a:latin typeface="+mn-lt"/>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g2444da0bb46_0_85"/>
          <p:cNvSpPr txBox="1"/>
          <p:nvPr/>
        </p:nvSpPr>
        <p:spPr>
          <a:xfrm>
            <a:off x="3140" y="6575217"/>
            <a:ext cx="7990500" cy="282900"/>
          </a:xfrm>
          <a:prstGeom prst="rect">
            <a:avLst/>
          </a:prstGeom>
          <a:solidFill>
            <a:srgbClr val="548135"/>
          </a:solidFill>
          <a:ln w="9525"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0C0C0C"/>
              </a:buClr>
              <a:buSzPts val="1800"/>
              <a:buFont typeface="Cambria"/>
              <a:buNone/>
            </a:pPr>
            <a:r>
              <a:rPr lang="en-US" sz="1800" b="1">
                <a:solidFill>
                  <a:srgbClr val="0C0C0C"/>
                </a:solidFill>
                <a:latin typeface="Cambria"/>
                <a:ea typeface="Cambria"/>
                <a:cs typeface="Cambria"/>
                <a:sym typeface="Cambria"/>
              </a:rPr>
              <a:t>Bangalore Institute of Technology</a:t>
            </a:r>
            <a:endParaRPr/>
          </a:p>
        </p:txBody>
      </p:sp>
      <p:sp>
        <p:nvSpPr>
          <p:cNvPr id="114" name="Google Shape;114;g2444da0bb46_0_85"/>
          <p:cNvSpPr txBox="1"/>
          <p:nvPr/>
        </p:nvSpPr>
        <p:spPr>
          <a:xfrm>
            <a:off x="8008661" y="6575217"/>
            <a:ext cx="4183200" cy="282900"/>
          </a:xfrm>
          <a:prstGeom prst="rect">
            <a:avLst/>
          </a:prstGeom>
          <a:solidFill>
            <a:srgbClr val="1E4E79"/>
          </a:solidFill>
          <a:ln w="9525" cap="flat" cmpd="sng">
            <a:solidFill>
              <a:srgbClr val="1E4E7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1200"/>
              <a:buFont typeface="Cambria"/>
              <a:buNone/>
            </a:pPr>
            <a:r>
              <a:rPr lang="en-US" sz="1200" b="1">
                <a:solidFill>
                  <a:schemeClr val="lt1"/>
                </a:solidFill>
                <a:latin typeface="Cambria"/>
                <a:ea typeface="Cambria"/>
                <a:cs typeface="Cambria"/>
                <a:sym typeface="Cambria"/>
              </a:rPr>
              <a:t> Dept. of ECE, BIT</a:t>
            </a:r>
            <a:endParaRPr/>
          </a:p>
        </p:txBody>
      </p:sp>
      <p:pic>
        <p:nvPicPr>
          <p:cNvPr id="115" name="Google Shape;115;g2444da0bb46_0_85"/>
          <p:cNvPicPr preferRelativeResize="0"/>
          <p:nvPr/>
        </p:nvPicPr>
        <p:blipFill rotWithShape="1">
          <a:blip r:embed="rId3">
            <a:alphaModFix/>
          </a:blip>
          <a:srcRect/>
          <a:stretch/>
        </p:blipFill>
        <p:spPr>
          <a:xfrm>
            <a:off x="11372380" y="5907332"/>
            <a:ext cx="609823" cy="633346"/>
          </a:xfrm>
          <a:prstGeom prst="rect">
            <a:avLst/>
          </a:prstGeom>
          <a:noFill/>
          <a:ln>
            <a:noFill/>
          </a:ln>
        </p:spPr>
      </p:pic>
      <p:sp>
        <p:nvSpPr>
          <p:cNvPr id="116" name="Google Shape;116;g2444da0bb46_0_85"/>
          <p:cNvSpPr txBox="1"/>
          <p:nvPr/>
        </p:nvSpPr>
        <p:spPr>
          <a:xfrm>
            <a:off x="0" y="11624"/>
            <a:ext cx="12192000" cy="787800"/>
          </a:xfrm>
          <a:prstGeom prst="rect">
            <a:avLst/>
          </a:prstGeom>
          <a:solidFill>
            <a:srgbClr val="002060"/>
          </a:solidFill>
          <a:ln w="9525" cap="flat" cmpd="sng">
            <a:solidFill>
              <a:srgbClr val="E1EFD8"/>
            </a:solidFill>
            <a:prstDash val="solid"/>
            <a:round/>
            <a:headEnd type="none" w="sm" len="sm"/>
            <a:tailEnd type="none" w="sm" len="sm"/>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lt1"/>
              </a:buClr>
              <a:buSzPts val="2000"/>
              <a:buFont typeface="Cambria"/>
              <a:buNone/>
            </a:pPr>
            <a:r>
              <a:rPr lang="en-US" sz="2000" b="1">
                <a:solidFill>
                  <a:schemeClr val="lt1"/>
                </a:solidFill>
                <a:latin typeface="Cambria"/>
                <a:ea typeface="Cambria"/>
                <a:cs typeface="Cambria"/>
                <a:sym typeface="Cambria"/>
              </a:rPr>
              <a:t>  </a:t>
            </a:r>
            <a:r>
              <a:rPr lang="en-US" sz="2800" b="1">
                <a:solidFill>
                  <a:schemeClr val="lt1"/>
                </a:solidFill>
                <a:latin typeface="Cambria"/>
                <a:ea typeface="Cambria"/>
                <a:cs typeface="Cambria"/>
                <a:sym typeface="Cambria"/>
              </a:rPr>
              <a:t>DEPARTMENT VISION , MISSION, PEOs, PSOs</a:t>
            </a:r>
            <a:endParaRPr sz="2000" b="1">
              <a:solidFill>
                <a:schemeClr val="lt1"/>
              </a:solidFill>
              <a:latin typeface="Cambria"/>
              <a:ea typeface="Cambria"/>
              <a:cs typeface="Cambria"/>
              <a:sym typeface="Cambria"/>
            </a:endParaRPr>
          </a:p>
        </p:txBody>
      </p:sp>
      <p:sp>
        <p:nvSpPr>
          <p:cNvPr id="117" name="Google Shape;117;g2444da0bb46_0_85"/>
          <p:cNvSpPr/>
          <p:nvPr/>
        </p:nvSpPr>
        <p:spPr>
          <a:xfrm>
            <a:off x="1295903" y="1662969"/>
            <a:ext cx="8693100" cy="1278300"/>
          </a:xfrm>
          <a:prstGeom prst="rect">
            <a:avLst/>
          </a:prstGeom>
          <a:solidFill>
            <a:srgbClr val="D8E2F3"/>
          </a:solidFill>
          <a:ln w="9525" cap="flat" cmpd="sng">
            <a:solidFill>
              <a:srgbClr val="8296B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u="sng">
                <a:solidFill>
                  <a:srgbClr val="0070C0"/>
                </a:solidFill>
                <a:latin typeface="Times New Roman"/>
                <a:ea typeface="Times New Roman"/>
                <a:cs typeface="Times New Roman"/>
                <a:sym typeface="Times New Roman"/>
              </a:rPr>
              <a:t>Vision: </a:t>
            </a:r>
            <a:endParaRPr/>
          </a:p>
          <a:p>
            <a:pPr marL="0" marR="0" lvl="0" indent="0" algn="l" rtl="0">
              <a:spcBef>
                <a:spcPts val="0"/>
              </a:spcBef>
              <a:spcAft>
                <a:spcPts val="0"/>
              </a:spcAft>
              <a:buNone/>
            </a:pPr>
            <a:r>
              <a:rPr lang="en-US" sz="1800">
                <a:solidFill>
                  <a:schemeClr val="dk1"/>
                </a:solidFill>
                <a:latin typeface="Times New Roman"/>
                <a:ea typeface="Times New Roman"/>
                <a:cs typeface="Times New Roman"/>
                <a:sym typeface="Times New Roman"/>
              </a:rPr>
              <a:t>	Imparting Quality Education to achieve Academic Excellence in Electronics and Communication Engineering for Global Competent Engineers.</a:t>
            </a:r>
            <a:endParaRPr sz="1800" b="1" u="sng">
              <a:solidFill>
                <a:srgbClr val="0070C0"/>
              </a:solidFill>
              <a:latin typeface="Times New Roman"/>
              <a:ea typeface="Times New Roman"/>
              <a:cs typeface="Times New Roman"/>
              <a:sym typeface="Times New Roman"/>
            </a:endParaRPr>
          </a:p>
        </p:txBody>
      </p:sp>
      <p:sp>
        <p:nvSpPr>
          <p:cNvPr id="118" name="Google Shape;118;g2444da0bb46_0_85"/>
          <p:cNvSpPr/>
          <p:nvPr/>
        </p:nvSpPr>
        <p:spPr>
          <a:xfrm>
            <a:off x="1295903" y="3353800"/>
            <a:ext cx="8693100" cy="1944000"/>
          </a:xfrm>
          <a:prstGeom prst="rect">
            <a:avLst/>
          </a:prstGeom>
          <a:solidFill>
            <a:srgbClr val="D8E2F3"/>
          </a:solidFill>
          <a:ln w="9525" cap="flat" cmpd="sng">
            <a:solidFill>
              <a:srgbClr val="8296B0"/>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u="sng">
                <a:solidFill>
                  <a:srgbClr val="0070C0"/>
                </a:solidFill>
                <a:latin typeface="Times New Roman"/>
                <a:ea typeface="Times New Roman"/>
                <a:cs typeface="Times New Roman"/>
                <a:sym typeface="Times New Roman"/>
              </a:rPr>
              <a:t>Mission: </a:t>
            </a:r>
            <a:endParaRPr/>
          </a:p>
          <a:p>
            <a:pPr marL="0" marR="0" lvl="0" indent="0" algn="l" rtl="0">
              <a:spcBef>
                <a:spcPts val="0"/>
              </a:spcBef>
              <a:spcAft>
                <a:spcPts val="0"/>
              </a:spcAft>
              <a:buNone/>
            </a:pPr>
            <a:r>
              <a:rPr lang="en-US" sz="1800">
                <a:solidFill>
                  <a:schemeClr val="dk1"/>
                </a:solidFill>
                <a:latin typeface="Times New Roman"/>
                <a:ea typeface="Times New Roman"/>
                <a:cs typeface="Times New Roman"/>
                <a:sym typeface="Times New Roman"/>
              </a:rPr>
              <a:t>• Create state of art infrastructure for quality education.</a:t>
            </a:r>
            <a:endParaRPr/>
          </a:p>
          <a:p>
            <a:pPr marL="0" marR="0" lvl="0" indent="0" algn="l" rtl="0">
              <a:spcBef>
                <a:spcPts val="0"/>
              </a:spcBef>
              <a:spcAft>
                <a:spcPts val="0"/>
              </a:spcAft>
              <a:buNone/>
            </a:pPr>
            <a:br>
              <a:rPr lang="en-US" sz="1800">
                <a:solidFill>
                  <a:schemeClr val="dk1"/>
                </a:solidFill>
                <a:latin typeface="Times New Roman"/>
                <a:ea typeface="Times New Roman"/>
                <a:cs typeface="Times New Roman"/>
                <a:sym typeface="Times New Roman"/>
              </a:rPr>
            </a:br>
            <a:r>
              <a:rPr lang="en-US" sz="1800">
                <a:solidFill>
                  <a:schemeClr val="dk1"/>
                </a:solidFill>
                <a:latin typeface="Times New Roman"/>
                <a:ea typeface="Times New Roman"/>
                <a:cs typeface="Times New Roman"/>
                <a:sym typeface="Times New Roman"/>
              </a:rPr>
              <a:t>• Nurture innovative concepts and problem solving skills.</a:t>
            </a:r>
            <a:endParaRPr/>
          </a:p>
          <a:p>
            <a:pPr marL="0" marR="0" lvl="0" indent="0" algn="l" rtl="0">
              <a:spcBef>
                <a:spcPts val="0"/>
              </a:spcBef>
              <a:spcAft>
                <a:spcPts val="0"/>
              </a:spcAft>
              <a:buNone/>
            </a:pPr>
            <a:br>
              <a:rPr lang="en-US" sz="1800">
                <a:solidFill>
                  <a:schemeClr val="dk1"/>
                </a:solidFill>
                <a:latin typeface="Times New Roman"/>
                <a:ea typeface="Times New Roman"/>
                <a:cs typeface="Times New Roman"/>
                <a:sym typeface="Times New Roman"/>
              </a:rPr>
            </a:br>
            <a:r>
              <a:rPr lang="en-US" sz="1800">
                <a:solidFill>
                  <a:schemeClr val="dk1"/>
                </a:solidFill>
                <a:latin typeface="Times New Roman"/>
                <a:ea typeface="Times New Roman"/>
                <a:cs typeface="Times New Roman"/>
                <a:sym typeface="Times New Roman"/>
              </a:rPr>
              <a:t>• Delivering Professional Engineers to meet the societal needs</a:t>
            </a:r>
            <a:r>
              <a:rPr lang="en-US" sz="1400">
                <a:solidFill>
                  <a:schemeClr val="dk1"/>
                </a:solidFill>
                <a:latin typeface="Times New Roman"/>
                <a:ea typeface="Times New Roman"/>
                <a:cs typeface="Times New Roman"/>
                <a:sym typeface="Times New Roman"/>
              </a:rPr>
              <a:t>.</a:t>
            </a:r>
            <a:endParaRPr/>
          </a:p>
          <a:p>
            <a:pPr marL="0" marR="0" lvl="0" indent="0" algn="l" rtl="0">
              <a:spcBef>
                <a:spcPts val="0"/>
              </a:spcBef>
              <a:spcAft>
                <a:spcPts val="0"/>
              </a:spcAft>
              <a:buNone/>
            </a:pPr>
            <a:endParaRPr sz="1800" b="1" u="sng">
              <a:solidFill>
                <a:srgbClr val="0070C0"/>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4"/>
          <p:cNvSpPr txBox="1"/>
          <p:nvPr/>
        </p:nvSpPr>
        <p:spPr>
          <a:xfrm>
            <a:off x="3140" y="6575217"/>
            <a:ext cx="7990508" cy="282781"/>
          </a:xfrm>
          <a:prstGeom prst="rect">
            <a:avLst/>
          </a:prstGeom>
          <a:solidFill>
            <a:srgbClr val="548135"/>
          </a:solidFill>
          <a:ln w="9525"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0C0C0C"/>
              </a:buClr>
              <a:buSzPts val="1800"/>
              <a:buFont typeface="Cambria"/>
              <a:buNone/>
            </a:pPr>
            <a:r>
              <a:rPr lang="en-US" sz="1800" b="1">
                <a:solidFill>
                  <a:srgbClr val="0C0C0C"/>
                </a:solidFill>
                <a:latin typeface="Cambria"/>
                <a:ea typeface="Cambria"/>
                <a:cs typeface="Cambria"/>
                <a:sym typeface="Cambria"/>
              </a:rPr>
              <a:t>Bangalore Institute of Technology</a:t>
            </a:r>
            <a:endParaRPr sz="1800" b="1">
              <a:solidFill>
                <a:srgbClr val="0C0C0C"/>
              </a:solidFill>
              <a:latin typeface="Cambria"/>
              <a:ea typeface="Cambria"/>
              <a:cs typeface="Cambria"/>
              <a:sym typeface="Cambria"/>
            </a:endParaRPr>
          </a:p>
        </p:txBody>
      </p:sp>
      <p:sp>
        <p:nvSpPr>
          <p:cNvPr id="124" name="Google Shape;124;p4"/>
          <p:cNvSpPr txBox="1"/>
          <p:nvPr/>
        </p:nvSpPr>
        <p:spPr>
          <a:xfrm>
            <a:off x="8008661" y="6575217"/>
            <a:ext cx="4183339" cy="282782"/>
          </a:xfrm>
          <a:prstGeom prst="rect">
            <a:avLst/>
          </a:prstGeom>
          <a:solidFill>
            <a:srgbClr val="1E4E79"/>
          </a:solidFill>
          <a:ln w="9525" cap="flat" cmpd="sng">
            <a:solidFill>
              <a:srgbClr val="1E4E7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1200"/>
              <a:buFont typeface="Cambria"/>
              <a:buNone/>
            </a:pPr>
            <a:r>
              <a:rPr lang="en-US" sz="1200" b="1">
                <a:solidFill>
                  <a:schemeClr val="lt1"/>
                </a:solidFill>
                <a:latin typeface="Cambria"/>
                <a:ea typeface="Cambria"/>
                <a:cs typeface="Cambria"/>
                <a:sym typeface="Cambria"/>
              </a:rPr>
              <a:t>Dept. of ECE, BIT</a:t>
            </a:r>
            <a:endParaRPr sz="1200" b="1">
              <a:solidFill>
                <a:schemeClr val="lt1"/>
              </a:solidFill>
              <a:latin typeface="Cambria"/>
              <a:ea typeface="Cambria"/>
              <a:cs typeface="Cambria"/>
              <a:sym typeface="Cambria"/>
            </a:endParaRPr>
          </a:p>
        </p:txBody>
      </p:sp>
      <p:pic>
        <p:nvPicPr>
          <p:cNvPr id="125" name="Google Shape;125;p4"/>
          <p:cNvPicPr preferRelativeResize="0"/>
          <p:nvPr/>
        </p:nvPicPr>
        <p:blipFill rotWithShape="1">
          <a:blip r:embed="rId3">
            <a:alphaModFix/>
          </a:blip>
          <a:srcRect/>
          <a:stretch/>
        </p:blipFill>
        <p:spPr>
          <a:xfrm>
            <a:off x="11372380" y="5907332"/>
            <a:ext cx="609823" cy="633346"/>
          </a:xfrm>
          <a:prstGeom prst="rect">
            <a:avLst/>
          </a:prstGeom>
          <a:noFill/>
          <a:ln>
            <a:noFill/>
          </a:ln>
        </p:spPr>
      </p:pic>
      <p:graphicFrame>
        <p:nvGraphicFramePr>
          <p:cNvPr id="126" name="Google Shape;126;p4"/>
          <p:cNvGraphicFramePr/>
          <p:nvPr/>
        </p:nvGraphicFramePr>
        <p:xfrm>
          <a:off x="1819001" y="0"/>
          <a:ext cx="7776875" cy="375285"/>
        </p:xfrm>
        <a:graphic>
          <a:graphicData uri="http://schemas.openxmlformats.org/drawingml/2006/table">
            <a:tbl>
              <a:tblPr>
                <a:noFill/>
                <a:tableStyleId>{8FA9E561-0529-4468-9C0E-16D23C089B76}</a:tableStyleId>
              </a:tblPr>
              <a:tblGrid>
                <a:gridCol w="7776875">
                  <a:extLst>
                    <a:ext uri="{9D8B030D-6E8A-4147-A177-3AD203B41FA5}">
                      <a16:colId xmlns:a16="http://schemas.microsoft.com/office/drawing/2014/main" val="20000"/>
                    </a:ext>
                  </a:extLst>
                </a:gridCol>
              </a:tblGrid>
              <a:tr h="360050">
                <a:tc>
                  <a:txBody>
                    <a:bodyPr/>
                    <a:lstStyle/>
                    <a:p>
                      <a:pPr marL="0" marR="0" lvl="0" indent="0" algn="ctr" rtl="0">
                        <a:spcBef>
                          <a:spcPts val="0"/>
                        </a:spcBef>
                        <a:spcAft>
                          <a:spcPts val="0"/>
                        </a:spcAft>
                        <a:buNone/>
                      </a:pPr>
                      <a:r>
                        <a:rPr lang="en-US" sz="2400" b="1" u="none" strike="noStrike" cap="none">
                          <a:latin typeface="Times New Roman"/>
                          <a:ea typeface="Times New Roman"/>
                          <a:cs typeface="Times New Roman"/>
                          <a:sym typeface="Times New Roman"/>
                        </a:rPr>
                        <a:t>Course Outcomes of Mini-Project</a:t>
                      </a:r>
                      <a:endParaRPr sz="2400" b="1" i="0" u="none" strike="noStrike" cap="none">
                        <a:solidFill>
                          <a:srgbClr val="000000"/>
                        </a:solidFill>
                        <a:latin typeface="Times New Roman"/>
                        <a:ea typeface="Times New Roman"/>
                        <a:cs typeface="Times New Roman"/>
                        <a:sym typeface="Times New Roman"/>
                      </a:endParaRPr>
                    </a:p>
                  </a:txBody>
                  <a:tcPr marL="9525" marR="9525" marT="9525" marB="0">
                    <a:solidFill>
                      <a:srgbClr val="ACB8CA"/>
                    </a:solidFill>
                  </a:tcPr>
                </a:tc>
                <a:extLst>
                  <a:ext uri="{0D108BD9-81ED-4DB2-BD59-A6C34878D82A}">
                    <a16:rowId xmlns:a16="http://schemas.microsoft.com/office/drawing/2014/main" val="10000"/>
                  </a:ext>
                </a:extLst>
              </a:tr>
            </a:tbl>
          </a:graphicData>
        </a:graphic>
      </p:graphicFrame>
      <p:graphicFrame>
        <p:nvGraphicFramePr>
          <p:cNvPr id="127" name="Google Shape;127;p4"/>
          <p:cNvGraphicFramePr/>
          <p:nvPr>
            <p:extLst>
              <p:ext uri="{D42A27DB-BD31-4B8C-83A1-F6EECF244321}">
                <p14:modId xmlns:p14="http://schemas.microsoft.com/office/powerpoint/2010/main" val="1190305126"/>
              </p:ext>
            </p:extLst>
          </p:nvPr>
        </p:nvGraphicFramePr>
        <p:xfrm>
          <a:off x="1891009" y="417452"/>
          <a:ext cx="8040775" cy="2855215"/>
        </p:xfrm>
        <a:graphic>
          <a:graphicData uri="http://schemas.openxmlformats.org/drawingml/2006/table">
            <a:tbl>
              <a:tblPr firstRow="1" bandRow="1">
                <a:noFill/>
                <a:tableStyleId>{8FA9E561-0529-4468-9C0E-16D23C089B76}</a:tableStyleId>
              </a:tblPr>
              <a:tblGrid>
                <a:gridCol w="886025">
                  <a:extLst>
                    <a:ext uri="{9D8B030D-6E8A-4147-A177-3AD203B41FA5}">
                      <a16:colId xmlns:a16="http://schemas.microsoft.com/office/drawing/2014/main" val="20000"/>
                    </a:ext>
                  </a:extLst>
                </a:gridCol>
                <a:gridCol w="7154750">
                  <a:extLst>
                    <a:ext uri="{9D8B030D-6E8A-4147-A177-3AD203B41FA5}">
                      <a16:colId xmlns:a16="http://schemas.microsoft.com/office/drawing/2014/main" val="20001"/>
                    </a:ext>
                  </a:extLst>
                </a:gridCol>
              </a:tblGrid>
              <a:tr h="432050">
                <a:tc>
                  <a:txBody>
                    <a:bodyPr/>
                    <a:lstStyle/>
                    <a:p>
                      <a:pPr marL="0" marR="0" lvl="0" indent="0" algn="ctr" rtl="0">
                        <a:spcBef>
                          <a:spcPts val="0"/>
                        </a:spcBef>
                        <a:spcAft>
                          <a:spcPts val="0"/>
                        </a:spcAft>
                        <a:buNone/>
                      </a:pPr>
                      <a:r>
                        <a:rPr lang="en-US" sz="1800" b="1" u="none" strike="noStrike" cap="none"/>
                        <a:t>1</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BE4D4"/>
                    </a:solidFill>
                  </a:tcPr>
                </a:tc>
                <a:tc>
                  <a:txBody>
                    <a:bodyPr/>
                    <a:lstStyle/>
                    <a:p>
                      <a:pPr marL="0" marR="0" lvl="0" indent="0" algn="l" rtl="0">
                        <a:spcBef>
                          <a:spcPts val="0"/>
                        </a:spcBef>
                        <a:spcAft>
                          <a:spcPts val="0"/>
                        </a:spcAft>
                        <a:buNone/>
                      </a:pPr>
                      <a:r>
                        <a:rPr lang="en-US" sz="1800" b="1" u="none" strike="noStrike" cap="none">
                          <a:solidFill>
                            <a:schemeClr val="dk1"/>
                          </a:solidFill>
                          <a:latin typeface="Calibri"/>
                          <a:ea typeface="Calibri"/>
                          <a:cs typeface="Calibri"/>
                          <a:sym typeface="Calibri"/>
                        </a:rPr>
                        <a:t>Ability to carry-out literature review and define the problem.</a:t>
                      </a:r>
                      <a:endParaRPr sz="1800"/>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86925">
                <a:tc>
                  <a:txBody>
                    <a:bodyPr/>
                    <a:lstStyle/>
                    <a:p>
                      <a:pPr marL="0" marR="0" lvl="0" indent="0" algn="ctr" rtl="0">
                        <a:spcBef>
                          <a:spcPts val="0"/>
                        </a:spcBef>
                        <a:spcAft>
                          <a:spcPts val="0"/>
                        </a:spcAft>
                        <a:buNone/>
                      </a:pPr>
                      <a:r>
                        <a:rPr lang="en-US" sz="1800" b="1"/>
                        <a:t>2</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BE4D4"/>
                    </a:solidFill>
                  </a:tcPr>
                </a:tc>
                <a:tc>
                  <a:txBody>
                    <a:bodyPr/>
                    <a:lstStyle/>
                    <a:p>
                      <a:pPr marL="0" marR="0" lvl="0" indent="0" algn="l" rtl="0">
                        <a:lnSpc>
                          <a:spcPct val="100000"/>
                        </a:lnSpc>
                        <a:spcBef>
                          <a:spcPts val="0"/>
                        </a:spcBef>
                        <a:spcAft>
                          <a:spcPts val="0"/>
                        </a:spcAft>
                        <a:buClr>
                          <a:schemeClr val="dk1"/>
                        </a:buClr>
                        <a:buSzPts val="1800"/>
                        <a:buFont typeface="Calibri"/>
                        <a:buNone/>
                      </a:pPr>
                      <a:r>
                        <a:rPr lang="en-US" sz="1800" b="1">
                          <a:solidFill>
                            <a:schemeClr val="dk1"/>
                          </a:solidFill>
                          <a:latin typeface="Calibri"/>
                          <a:ea typeface="Calibri"/>
                          <a:cs typeface="Calibri"/>
                          <a:sym typeface="Calibri"/>
                        </a:rPr>
                        <a:t>Ability to co-ordinate to work as a team member or a single member.</a:t>
                      </a:r>
                      <a:endParaRPr sz="1800" b="1"/>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32050">
                <a:tc>
                  <a:txBody>
                    <a:bodyPr/>
                    <a:lstStyle/>
                    <a:p>
                      <a:pPr marL="0" marR="0" lvl="0" indent="0" algn="ctr" rtl="0">
                        <a:spcBef>
                          <a:spcPts val="0"/>
                        </a:spcBef>
                        <a:spcAft>
                          <a:spcPts val="0"/>
                        </a:spcAft>
                        <a:buNone/>
                      </a:pPr>
                      <a:r>
                        <a:rPr lang="en-US" sz="1800" b="1"/>
                        <a:t>3</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BE4D4"/>
                    </a:solidFill>
                  </a:tcPr>
                </a:tc>
                <a:tc>
                  <a:txBody>
                    <a:bodyPr/>
                    <a:lstStyle/>
                    <a:p>
                      <a:pPr marL="0" marR="0" lvl="0" indent="0" algn="l" rtl="0">
                        <a:spcBef>
                          <a:spcPts val="0"/>
                        </a:spcBef>
                        <a:spcAft>
                          <a:spcPts val="0"/>
                        </a:spcAft>
                        <a:buNone/>
                      </a:pPr>
                      <a:r>
                        <a:rPr lang="en-US" sz="1800" b="1">
                          <a:solidFill>
                            <a:schemeClr val="dk1"/>
                          </a:solidFill>
                          <a:latin typeface="Calibri"/>
                          <a:ea typeface="Calibri"/>
                          <a:cs typeface="Calibri"/>
                          <a:sym typeface="Calibri"/>
                        </a:rPr>
                        <a:t>Inculcate methods to use advance tools .</a:t>
                      </a:r>
                      <a:endParaRPr sz="1800" b="1"/>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32050">
                <a:tc>
                  <a:txBody>
                    <a:bodyPr/>
                    <a:lstStyle/>
                    <a:p>
                      <a:pPr marL="0" marR="0" lvl="0" indent="0" algn="ctr" rtl="0">
                        <a:spcBef>
                          <a:spcPts val="0"/>
                        </a:spcBef>
                        <a:spcAft>
                          <a:spcPts val="0"/>
                        </a:spcAft>
                        <a:buNone/>
                      </a:pPr>
                      <a:r>
                        <a:rPr lang="en-US" sz="1800" b="1"/>
                        <a:t>4</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BE4D4"/>
                    </a:solidFill>
                  </a:tcPr>
                </a:tc>
                <a:tc>
                  <a:txBody>
                    <a:bodyPr/>
                    <a:lstStyle/>
                    <a:p>
                      <a:pPr marL="0" marR="0" lvl="0" indent="0" algn="l" rtl="0">
                        <a:spcBef>
                          <a:spcPts val="0"/>
                        </a:spcBef>
                        <a:spcAft>
                          <a:spcPts val="0"/>
                        </a:spcAft>
                        <a:buNone/>
                      </a:pPr>
                      <a:r>
                        <a:rPr lang="en-US" sz="1800" b="1">
                          <a:solidFill>
                            <a:schemeClr val="dk1"/>
                          </a:solidFill>
                          <a:latin typeface="Calibri"/>
                          <a:ea typeface="Calibri"/>
                          <a:cs typeface="Calibri"/>
                          <a:sym typeface="Calibri"/>
                        </a:rPr>
                        <a:t>Design analytical modeling and develop a systems</a:t>
                      </a:r>
                      <a:endParaRPr sz="1800" b="1"/>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32050">
                <a:tc>
                  <a:txBody>
                    <a:bodyPr/>
                    <a:lstStyle/>
                    <a:p>
                      <a:pPr marL="0" marR="0" lvl="0" indent="0" algn="ctr" rtl="0">
                        <a:spcBef>
                          <a:spcPts val="0"/>
                        </a:spcBef>
                        <a:spcAft>
                          <a:spcPts val="0"/>
                        </a:spcAft>
                        <a:buNone/>
                      </a:pPr>
                      <a:r>
                        <a:rPr lang="en-US" sz="1800" b="1"/>
                        <a:t>5</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BE4D4"/>
                    </a:solidFill>
                  </a:tcPr>
                </a:tc>
                <a:tc>
                  <a:txBody>
                    <a:bodyPr/>
                    <a:lstStyle/>
                    <a:p>
                      <a:pPr marL="0" marR="0" lvl="0" indent="0" algn="l" rtl="0">
                        <a:spcBef>
                          <a:spcPts val="0"/>
                        </a:spcBef>
                        <a:spcAft>
                          <a:spcPts val="0"/>
                        </a:spcAft>
                        <a:buNone/>
                      </a:pPr>
                      <a:r>
                        <a:rPr lang="en-US" sz="1800" b="1">
                          <a:solidFill>
                            <a:schemeClr val="dk1"/>
                          </a:solidFill>
                          <a:latin typeface="Calibri"/>
                          <a:ea typeface="Calibri"/>
                          <a:cs typeface="Calibri"/>
                          <a:sym typeface="Calibri"/>
                        </a:rPr>
                        <a:t>Ability to equip analysis skills and interpretation.</a:t>
                      </a:r>
                      <a:endParaRPr sz="1800" b="1"/>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32050">
                <a:tc>
                  <a:txBody>
                    <a:bodyPr/>
                    <a:lstStyle/>
                    <a:p>
                      <a:pPr marL="0" marR="0" lvl="0" indent="0" algn="ctr" rtl="0">
                        <a:spcBef>
                          <a:spcPts val="0"/>
                        </a:spcBef>
                        <a:spcAft>
                          <a:spcPts val="0"/>
                        </a:spcAft>
                        <a:buNone/>
                      </a:pPr>
                      <a:r>
                        <a:rPr lang="en-US" sz="1800" b="1"/>
                        <a:t>6</a:t>
                      </a:r>
                      <a:endParaRPr sz="1800" b="1"/>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BE4D4"/>
                    </a:solidFill>
                  </a:tcPr>
                </a:tc>
                <a:tc>
                  <a:txBody>
                    <a:bodyPr/>
                    <a:lstStyle/>
                    <a:p>
                      <a:pPr marL="0" marR="0" lvl="0" indent="0" algn="l" rtl="0">
                        <a:lnSpc>
                          <a:spcPct val="100000"/>
                        </a:lnSpc>
                        <a:spcBef>
                          <a:spcPts val="0"/>
                        </a:spcBef>
                        <a:spcAft>
                          <a:spcPts val="0"/>
                        </a:spcAft>
                        <a:buClr>
                          <a:schemeClr val="dk1"/>
                        </a:buClr>
                        <a:buSzPts val="1800"/>
                        <a:buFont typeface="Calibri"/>
                        <a:buNone/>
                      </a:pPr>
                      <a:r>
                        <a:rPr lang="en-US" sz="1800" b="1" dirty="0">
                          <a:solidFill>
                            <a:schemeClr val="dk1"/>
                          </a:solidFill>
                          <a:latin typeface="Calibri"/>
                          <a:ea typeface="Calibri"/>
                          <a:cs typeface="Calibri"/>
                          <a:sym typeface="Calibri"/>
                        </a:rPr>
                        <a:t>Enhance presentation skills, drafting  and documentation of project work.</a:t>
                      </a:r>
                      <a:endParaRPr dirty="0"/>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graphicFrame>
        <p:nvGraphicFramePr>
          <p:cNvPr id="128" name="Google Shape;128;p4"/>
          <p:cNvGraphicFramePr/>
          <p:nvPr>
            <p:extLst>
              <p:ext uri="{D42A27DB-BD31-4B8C-83A1-F6EECF244321}">
                <p14:modId xmlns:p14="http://schemas.microsoft.com/office/powerpoint/2010/main" val="2502612349"/>
              </p:ext>
            </p:extLst>
          </p:nvPr>
        </p:nvGraphicFramePr>
        <p:xfrm>
          <a:off x="1891009" y="3332300"/>
          <a:ext cx="7968209" cy="314325"/>
        </p:xfrm>
        <a:graphic>
          <a:graphicData uri="http://schemas.openxmlformats.org/drawingml/2006/table">
            <a:tbl>
              <a:tblPr>
                <a:noFill/>
                <a:tableStyleId>{8FA9E561-0529-4468-9C0E-16D23C089B76}</a:tableStyleId>
              </a:tblPr>
              <a:tblGrid>
                <a:gridCol w="7968209">
                  <a:extLst>
                    <a:ext uri="{9D8B030D-6E8A-4147-A177-3AD203B41FA5}">
                      <a16:colId xmlns:a16="http://schemas.microsoft.com/office/drawing/2014/main" val="20000"/>
                    </a:ext>
                  </a:extLst>
                </a:gridCol>
              </a:tblGrid>
              <a:tr h="181840">
                <a:tc>
                  <a:txBody>
                    <a:bodyPr/>
                    <a:lstStyle/>
                    <a:p>
                      <a:pPr marL="0" marR="0" lvl="0" indent="0" algn="ctr" rtl="0">
                        <a:spcBef>
                          <a:spcPts val="0"/>
                        </a:spcBef>
                        <a:spcAft>
                          <a:spcPts val="0"/>
                        </a:spcAft>
                        <a:buNone/>
                      </a:pPr>
                      <a:r>
                        <a:rPr lang="en-US" sz="2000" b="1" u="none" strike="noStrike" dirty="0">
                          <a:latin typeface="Times New Roman"/>
                          <a:ea typeface="Times New Roman"/>
                          <a:cs typeface="Times New Roman"/>
                          <a:sym typeface="Times New Roman"/>
                        </a:rPr>
                        <a:t>CO-PO Mapping Table</a:t>
                      </a:r>
                      <a:endParaRPr sz="2000" b="1" i="0" u="none" strike="noStrike" dirty="0">
                        <a:solidFill>
                          <a:srgbClr val="000000"/>
                        </a:solidFill>
                        <a:latin typeface="Times New Roman"/>
                        <a:ea typeface="Times New Roman"/>
                        <a:cs typeface="Times New Roman"/>
                        <a:sym typeface="Times New Roman"/>
                      </a:endParaRPr>
                    </a:p>
                  </a:txBody>
                  <a:tcPr marL="9525" marR="9525" marT="9525" marB="0" anchor="ctr">
                    <a:solidFill>
                      <a:srgbClr val="ACB8CA"/>
                    </a:solidFill>
                  </a:tcPr>
                </a:tc>
                <a:extLst>
                  <a:ext uri="{0D108BD9-81ED-4DB2-BD59-A6C34878D82A}">
                    <a16:rowId xmlns:a16="http://schemas.microsoft.com/office/drawing/2014/main" val="10000"/>
                  </a:ext>
                </a:extLst>
              </a:tr>
            </a:tbl>
          </a:graphicData>
        </a:graphic>
      </p:graphicFrame>
      <p:graphicFrame>
        <p:nvGraphicFramePr>
          <p:cNvPr id="129" name="Google Shape;129;p4"/>
          <p:cNvGraphicFramePr/>
          <p:nvPr>
            <p:extLst>
              <p:ext uri="{D42A27DB-BD31-4B8C-83A1-F6EECF244321}">
                <p14:modId xmlns:p14="http://schemas.microsoft.com/office/powerpoint/2010/main" val="412414397"/>
              </p:ext>
            </p:extLst>
          </p:nvPr>
        </p:nvGraphicFramePr>
        <p:xfrm>
          <a:off x="1407685" y="3706258"/>
          <a:ext cx="9164400" cy="2865190"/>
        </p:xfrm>
        <a:graphic>
          <a:graphicData uri="http://schemas.openxmlformats.org/drawingml/2006/table">
            <a:tbl>
              <a:tblPr firstRow="1" bandRow="1">
                <a:noFill/>
                <a:tableStyleId>{8FA9E561-0529-4468-9C0E-16D23C089B76}</a:tableStyleId>
              </a:tblPr>
              <a:tblGrid>
                <a:gridCol w="572775">
                  <a:extLst>
                    <a:ext uri="{9D8B030D-6E8A-4147-A177-3AD203B41FA5}">
                      <a16:colId xmlns:a16="http://schemas.microsoft.com/office/drawing/2014/main" val="20000"/>
                    </a:ext>
                  </a:extLst>
                </a:gridCol>
                <a:gridCol w="572775">
                  <a:extLst>
                    <a:ext uri="{9D8B030D-6E8A-4147-A177-3AD203B41FA5}">
                      <a16:colId xmlns:a16="http://schemas.microsoft.com/office/drawing/2014/main" val="20001"/>
                    </a:ext>
                  </a:extLst>
                </a:gridCol>
                <a:gridCol w="572775">
                  <a:extLst>
                    <a:ext uri="{9D8B030D-6E8A-4147-A177-3AD203B41FA5}">
                      <a16:colId xmlns:a16="http://schemas.microsoft.com/office/drawing/2014/main" val="20002"/>
                    </a:ext>
                  </a:extLst>
                </a:gridCol>
                <a:gridCol w="572775">
                  <a:extLst>
                    <a:ext uri="{9D8B030D-6E8A-4147-A177-3AD203B41FA5}">
                      <a16:colId xmlns:a16="http://schemas.microsoft.com/office/drawing/2014/main" val="20003"/>
                    </a:ext>
                  </a:extLst>
                </a:gridCol>
                <a:gridCol w="572775">
                  <a:extLst>
                    <a:ext uri="{9D8B030D-6E8A-4147-A177-3AD203B41FA5}">
                      <a16:colId xmlns:a16="http://schemas.microsoft.com/office/drawing/2014/main" val="20004"/>
                    </a:ext>
                  </a:extLst>
                </a:gridCol>
                <a:gridCol w="572775">
                  <a:extLst>
                    <a:ext uri="{9D8B030D-6E8A-4147-A177-3AD203B41FA5}">
                      <a16:colId xmlns:a16="http://schemas.microsoft.com/office/drawing/2014/main" val="20005"/>
                    </a:ext>
                  </a:extLst>
                </a:gridCol>
                <a:gridCol w="572775">
                  <a:extLst>
                    <a:ext uri="{9D8B030D-6E8A-4147-A177-3AD203B41FA5}">
                      <a16:colId xmlns:a16="http://schemas.microsoft.com/office/drawing/2014/main" val="20006"/>
                    </a:ext>
                  </a:extLst>
                </a:gridCol>
                <a:gridCol w="572775">
                  <a:extLst>
                    <a:ext uri="{9D8B030D-6E8A-4147-A177-3AD203B41FA5}">
                      <a16:colId xmlns:a16="http://schemas.microsoft.com/office/drawing/2014/main" val="20007"/>
                    </a:ext>
                  </a:extLst>
                </a:gridCol>
                <a:gridCol w="572775">
                  <a:extLst>
                    <a:ext uri="{9D8B030D-6E8A-4147-A177-3AD203B41FA5}">
                      <a16:colId xmlns:a16="http://schemas.microsoft.com/office/drawing/2014/main" val="20008"/>
                    </a:ext>
                  </a:extLst>
                </a:gridCol>
                <a:gridCol w="572775">
                  <a:extLst>
                    <a:ext uri="{9D8B030D-6E8A-4147-A177-3AD203B41FA5}">
                      <a16:colId xmlns:a16="http://schemas.microsoft.com/office/drawing/2014/main" val="20009"/>
                    </a:ext>
                  </a:extLst>
                </a:gridCol>
                <a:gridCol w="572775">
                  <a:extLst>
                    <a:ext uri="{9D8B030D-6E8A-4147-A177-3AD203B41FA5}">
                      <a16:colId xmlns:a16="http://schemas.microsoft.com/office/drawing/2014/main" val="20010"/>
                    </a:ext>
                  </a:extLst>
                </a:gridCol>
                <a:gridCol w="572775">
                  <a:extLst>
                    <a:ext uri="{9D8B030D-6E8A-4147-A177-3AD203B41FA5}">
                      <a16:colId xmlns:a16="http://schemas.microsoft.com/office/drawing/2014/main" val="20011"/>
                    </a:ext>
                  </a:extLst>
                </a:gridCol>
                <a:gridCol w="572775">
                  <a:extLst>
                    <a:ext uri="{9D8B030D-6E8A-4147-A177-3AD203B41FA5}">
                      <a16:colId xmlns:a16="http://schemas.microsoft.com/office/drawing/2014/main" val="20012"/>
                    </a:ext>
                  </a:extLst>
                </a:gridCol>
                <a:gridCol w="572775">
                  <a:extLst>
                    <a:ext uri="{9D8B030D-6E8A-4147-A177-3AD203B41FA5}">
                      <a16:colId xmlns:a16="http://schemas.microsoft.com/office/drawing/2014/main" val="20013"/>
                    </a:ext>
                  </a:extLst>
                </a:gridCol>
                <a:gridCol w="572775">
                  <a:extLst>
                    <a:ext uri="{9D8B030D-6E8A-4147-A177-3AD203B41FA5}">
                      <a16:colId xmlns:a16="http://schemas.microsoft.com/office/drawing/2014/main" val="20014"/>
                    </a:ext>
                  </a:extLst>
                </a:gridCol>
                <a:gridCol w="572775">
                  <a:extLst>
                    <a:ext uri="{9D8B030D-6E8A-4147-A177-3AD203B41FA5}">
                      <a16:colId xmlns:a16="http://schemas.microsoft.com/office/drawing/2014/main" val="20015"/>
                    </a:ext>
                  </a:extLst>
                </a:gridCol>
              </a:tblGrid>
              <a:tr h="370850">
                <a:tc>
                  <a:txBody>
                    <a:bodyPr/>
                    <a:lstStyle/>
                    <a:p>
                      <a:pPr marL="0" marR="0" lvl="0" indent="0" algn="l" rtl="0">
                        <a:spcBef>
                          <a:spcPts val="0"/>
                        </a:spcBef>
                        <a:spcAft>
                          <a:spcPts val="0"/>
                        </a:spcAft>
                        <a:buNone/>
                      </a:pPr>
                      <a:r>
                        <a:rPr lang="en-US" sz="1400"/>
                        <a:t>   PO</a:t>
                      </a:r>
                      <a:endParaRPr sz="1400"/>
                    </a:p>
                    <a:p>
                      <a:pPr marL="0" marR="0" lvl="0" indent="0" algn="l" rtl="0">
                        <a:spcBef>
                          <a:spcPts val="0"/>
                        </a:spcBef>
                        <a:spcAft>
                          <a:spcPts val="0"/>
                        </a:spcAft>
                        <a:buNone/>
                      </a:pPr>
                      <a:r>
                        <a:rPr lang="en-US" sz="1400"/>
                        <a:t>CO</a:t>
                      </a:r>
                      <a:endParaRPr/>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en-US" sz="1800" dirty="0"/>
                        <a:t>1</a:t>
                      </a:r>
                      <a:endParaRPr dirty="0"/>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en-US" sz="1800"/>
                        <a:t>2</a:t>
                      </a:r>
                      <a:endParaRPr/>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en-US" sz="1800"/>
                        <a:t>3</a:t>
                      </a:r>
                      <a:endParaRPr/>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en-US" sz="1800"/>
                        <a:t>4</a:t>
                      </a:r>
                      <a:endParaRPr/>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en-US" sz="1800"/>
                        <a:t>5</a:t>
                      </a:r>
                      <a:endParaRPr/>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en-US" sz="1800"/>
                        <a:t>6</a:t>
                      </a:r>
                      <a:endParaRPr/>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en-US" sz="1800"/>
                        <a:t>7</a:t>
                      </a:r>
                      <a:endParaRPr/>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en-US" sz="1800"/>
                        <a:t>8</a:t>
                      </a:r>
                      <a:endParaRPr/>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en-US" sz="1800"/>
                        <a:t>9</a:t>
                      </a:r>
                      <a:endParaRPr/>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en-US" sz="1800"/>
                        <a:t>10</a:t>
                      </a:r>
                      <a:endParaRPr/>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en-US" sz="1800"/>
                        <a:t>11</a:t>
                      </a:r>
                      <a:endParaRPr/>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en-US" sz="1800"/>
                        <a:t>12</a:t>
                      </a:r>
                      <a:endParaRPr/>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en-US" sz="1800"/>
                        <a:t>PSO</a:t>
                      </a:r>
                      <a:endParaRPr/>
                    </a:p>
                    <a:p>
                      <a:pPr marL="0" marR="0" lvl="0" indent="0" algn="ctr" rtl="0">
                        <a:spcBef>
                          <a:spcPts val="0"/>
                        </a:spcBef>
                        <a:spcAft>
                          <a:spcPts val="0"/>
                        </a:spcAft>
                        <a:buNone/>
                      </a:pPr>
                      <a:r>
                        <a:rPr lang="en-US" sz="1800"/>
                        <a:t>   1</a:t>
                      </a:r>
                      <a:endParaRPr sz="1800"/>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en-US" sz="1800"/>
                        <a:t>PSO</a:t>
                      </a:r>
                      <a:endParaRPr/>
                    </a:p>
                    <a:p>
                      <a:pPr marL="0" marR="0" lvl="0" indent="0" algn="ctr" rtl="0">
                        <a:spcBef>
                          <a:spcPts val="0"/>
                        </a:spcBef>
                        <a:spcAft>
                          <a:spcPts val="0"/>
                        </a:spcAft>
                        <a:buNone/>
                      </a:pPr>
                      <a:r>
                        <a:rPr lang="en-US" sz="1800"/>
                        <a:t>   2</a:t>
                      </a:r>
                      <a:endParaRPr sz="1800"/>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solidFill>
                      <a:srgbClr val="FFF2CC"/>
                    </a:solidFill>
                  </a:tcPr>
                </a:tc>
                <a:tc>
                  <a:txBody>
                    <a:bodyPr/>
                    <a:lstStyle/>
                    <a:p>
                      <a:pPr marL="0" marR="0" lvl="0" indent="0" algn="ctr" rtl="0">
                        <a:spcBef>
                          <a:spcPts val="0"/>
                        </a:spcBef>
                        <a:spcAft>
                          <a:spcPts val="0"/>
                        </a:spcAft>
                        <a:buNone/>
                      </a:pPr>
                      <a:r>
                        <a:rPr lang="en-US" sz="1800"/>
                        <a:t>PSO</a:t>
                      </a:r>
                      <a:endParaRPr/>
                    </a:p>
                    <a:p>
                      <a:pPr marL="0" marR="0" lvl="0" indent="0" algn="ctr" rtl="0">
                        <a:spcBef>
                          <a:spcPts val="0"/>
                        </a:spcBef>
                        <a:spcAft>
                          <a:spcPts val="0"/>
                        </a:spcAft>
                        <a:buNone/>
                      </a:pPr>
                      <a:r>
                        <a:rPr lang="en-US" sz="1800"/>
                        <a:t>   3</a:t>
                      </a:r>
                      <a:endParaRPr sz="1800"/>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370850">
                <a:tc>
                  <a:txBody>
                    <a:bodyPr/>
                    <a:lstStyle/>
                    <a:p>
                      <a:pPr marL="0" marR="0" lvl="0" indent="0" algn="ctr" rtl="0">
                        <a:spcBef>
                          <a:spcPts val="0"/>
                        </a:spcBef>
                        <a:spcAft>
                          <a:spcPts val="0"/>
                        </a:spcAft>
                        <a:buNone/>
                      </a:pPr>
                      <a:r>
                        <a:rPr lang="en-US" sz="1800" b="1"/>
                        <a:t>1</a:t>
                      </a:r>
                      <a:endParaRPr/>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solidFill>
                      <a:srgbClr val="DDEAF6"/>
                    </a:solidFill>
                  </a:tcPr>
                </a:tc>
                <a:tc>
                  <a:txBody>
                    <a:bodyPr/>
                    <a:lstStyle/>
                    <a:p>
                      <a:pPr marL="0" marR="0" lvl="0" indent="0" algn="ctr" rtl="0">
                        <a:spcBef>
                          <a:spcPts val="0"/>
                        </a:spcBef>
                        <a:spcAft>
                          <a:spcPts val="0"/>
                        </a:spcAft>
                        <a:buNone/>
                      </a:pPr>
                      <a:r>
                        <a:rPr lang="en-US" sz="1800" b="1"/>
                        <a:t>3</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1</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1</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1</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1</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l" rtl="0">
                        <a:spcBef>
                          <a:spcPts val="0"/>
                        </a:spcBef>
                        <a:spcAft>
                          <a:spcPts val="0"/>
                        </a:spcAft>
                        <a:buNone/>
                      </a:pPr>
                      <a:endParaRPr sz="1800"/>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extLst>
                  <a:ext uri="{0D108BD9-81ED-4DB2-BD59-A6C34878D82A}">
                    <a16:rowId xmlns:a16="http://schemas.microsoft.com/office/drawing/2014/main" val="10001"/>
                  </a:ext>
                </a:extLst>
              </a:tr>
              <a:tr h="370850">
                <a:tc>
                  <a:txBody>
                    <a:bodyPr/>
                    <a:lstStyle/>
                    <a:p>
                      <a:pPr marL="0" marR="0" lvl="0" indent="0" algn="ctr" rtl="0">
                        <a:spcBef>
                          <a:spcPts val="0"/>
                        </a:spcBef>
                        <a:spcAft>
                          <a:spcPts val="0"/>
                        </a:spcAft>
                        <a:buNone/>
                      </a:pPr>
                      <a:r>
                        <a:rPr lang="en-US" sz="1800" b="1"/>
                        <a:t>2</a:t>
                      </a:r>
                      <a:endParaRPr/>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solidFill>
                      <a:srgbClr val="DDEAF6"/>
                    </a:solidFill>
                  </a:tcPr>
                </a:tc>
                <a:tc>
                  <a:txBody>
                    <a:bodyPr/>
                    <a:lstStyle/>
                    <a:p>
                      <a:pPr marL="0" marR="0" lvl="0" indent="0" algn="ctr" rtl="0">
                        <a:spcBef>
                          <a:spcPts val="0"/>
                        </a:spcBef>
                        <a:spcAft>
                          <a:spcPts val="0"/>
                        </a:spcAft>
                        <a:buNone/>
                      </a:pPr>
                      <a:r>
                        <a:rPr lang="en-US" sz="1800" b="1"/>
                        <a:t>3</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1</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1</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1</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1</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l" rtl="0">
                        <a:spcBef>
                          <a:spcPts val="0"/>
                        </a:spcBef>
                        <a:spcAft>
                          <a:spcPts val="0"/>
                        </a:spcAft>
                        <a:buNone/>
                      </a:pPr>
                      <a:endParaRPr sz="1800"/>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extLst>
                  <a:ext uri="{0D108BD9-81ED-4DB2-BD59-A6C34878D82A}">
                    <a16:rowId xmlns:a16="http://schemas.microsoft.com/office/drawing/2014/main" val="10002"/>
                  </a:ext>
                </a:extLst>
              </a:tr>
              <a:tr h="370850">
                <a:tc>
                  <a:txBody>
                    <a:bodyPr/>
                    <a:lstStyle/>
                    <a:p>
                      <a:pPr marL="0" marR="0" lvl="0" indent="0" algn="ctr" rtl="0">
                        <a:spcBef>
                          <a:spcPts val="0"/>
                        </a:spcBef>
                        <a:spcAft>
                          <a:spcPts val="0"/>
                        </a:spcAft>
                        <a:buNone/>
                      </a:pPr>
                      <a:r>
                        <a:rPr lang="en-US" sz="1800" b="1"/>
                        <a:t>3</a:t>
                      </a:r>
                      <a:endParaRPr/>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solidFill>
                      <a:srgbClr val="DDEAF6"/>
                    </a:solidFill>
                  </a:tcPr>
                </a:tc>
                <a:tc>
                  <a:txBody>
                    <a:bodyPr/>
                    <a:lstStyle/>
                    <a:p>
                      <a:pPr marL="0" marR="0" lvl="0" indent="0" algn="ctr" rtl="0">
                        <a:spcBef>
                          <a:spcPts val="0"/>
                        </a:spcBef>
                        <a:spcAft>
                          <a:spcPts val="0"/>
                        </a:spcAft>
                        <a:buNone/>
                      </a:pPr>
                      <a:r>
                        <a:rPr lang="en-US" sz="1800" b="1"/>
                        <a:t>3</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3</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1</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1</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1</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l" rtl="0">
                        <a:spcBef>
                          <a:spcPts val="0"/>
                        </a:spcBef>
                        <a:spcAft>
                          <a:spcPts val="0"/>
                        </a:spcAft>
                        <a:buNone/>
                      </a:pPr>
                      <a:endParaRPr sz="1800"/>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extLst>
                  <a:ext uri="{0D108BD9-81ED-4DB2-BD59-A6C34878D82A}">
                    <a16:rowId xmlns:a16="http://schemas.microsoft.com/office/drawing/2014/main" val="10003"/>
                  </a:ext>
                </a:extLst>
              </a:tr>
              <a:tr h="370850">
                <a:tc>
                  <a:txBody>
                    <a:bodyPr/>
                    <a:lstStyle/>
                    <a:p>
                      <a:pPr marL="0" marR="0" lvl="0" indent="0" algn="ctr" rtl="0">
                        <a:spcBef>
                          <a:spcPts val="0"/>
                        </a:spcBef>
                        <a:spcAft>
                          <a:spcPts val="0"/>
                        </a:spcAft>
                        <a:buNone/>
                      </a:pPr>
                      <a:r>
                        <a:rPr lang="en-US" sz="1800" b="1"/>
                        <a:t>4</a:t>
                      </a:r>
                      <a:endParaRPr/>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solidFill>
                      <a:srgbClr val="DDEAF6"/>
                    </a:solidFill>
                  </a:tcPr>
                </a:tc>
                <a:tc>
                  <a:txBody>
                    <a:bodyPr/>
                    <a:lstStyle/>
                    <a:p>
                      <a:pPr marL="0" marR="0" lvl="0" indent="0" algn="ctr" rtl="0">
                        <a:spcBef>
                          <a:spcPts val="0"/>
                        </a:spcBef>
                        <a:spcAft>
                          <a:spcPts val="0"/>
                        </a:spcAft>
                        <a:buNone/>
                      </a:pPr>
                      <a:r>
                        <a:rPr lang="en-US" sz="1800" b="1"/>
                        <a:t>3</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3</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1</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1</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1</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1</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l" rtl="0">
                        <a:spcBef>
                          <a:spcPts val="0"/>
                        </a:spcBef>
                        <a:spcAft>
                          <a:spcPts val="0"/>
                        </a:spcAft>
                        <a:buNone/>
                      </a:pPr>
                      <a:endParaRPr sz="1800"/>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extLst>
                  <a:ext uri="{0D108BD9-81ED-4DB2-BD59-A6C34878D82A}">
                    <a16:rowId xmlns:a16="http://schemas.microsoft.com/office/drawing/2014/main" val="10004"/>
                  </a:ext>
                </a:extLst>
              </a:tr>
              <a:tr h="370850">
                <a:tc>
                  <a:txBody>
                    <a:bodyPr/>
                    <a:lstStyle/>
                    <a:p>
                      <a:pPr marL="0" marR="0" lvl="0" indent="0" algn="ctr" rtl="0">
                        <a:spcBef>
                          <a:spcPts val="0"/>
                        </a:spcBef>
                        <a:spcAft>
                          <a:spcPts val="0"/>
                        </a:spcAft>
                        <a:buNone/>
                      </a:pPr>
                      <a:r>
                        <a:rPr lang="en-US" sz="1800" b="1"/>
                        <a:t>5</a:t>
                      </a:r>
                      <a:endParaRPr/>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solidFill>
                      <a:srgbClr val="DDEAF6"/>
                    </a:solidFill>
                  </a:tcPr>
                </a:tc>
                <a:tc>
                  <a:txBody>
                    <a:bodyPr/>
                    <a:lstStyle/>
                    <a:p>
                      <a:pPr marL="0" marR="0" lvl="0" indent="0" algn="ctr" rtl="0">
                        <a:spcBef>
                          <a:spcPts val="0"/>
                        </a:spcBef>
                        <a:spcAft>
                          <a:spcPts val="0"/>
                        </a:spcAft>
                        <a:buNone/>
                      </a:pPr>
                      <a:r>
                        <a:rPr lang="en-US" sz="1800" b="1"/>
                        <a:t>3</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3</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1</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1</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1</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1</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l" rtl="0">
                        <a:spcBef>
                          <a:spcPts val="0"/>
                        </a:spcBef>
                        <a:spcAft>
                          <a:spcPts val="0"/>
                        </a:spcAft>
                        <a:buNone/>
                      </a:pPr>
                      <a:endParaRPr sz="1800"/>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extLst>
                  <a:ext uri="{0D108BD9-81ED-4DB2-BD59-A6C34878D82A}">
                    <a16:rowId xmlns:a16="http://schemas.microsoft.com/office/drawing/2014/main" val="10005"/>
                  </a:ext>
                </a:extLst>
              </a:tr>
              <a:tr h="370850">
                <a:tc>
                  <a:txBody>
                    <a:bodyPr/>
                    <a:lstStyle/>
                    <a:p>
                      <a:pPr marL="0" marR="0" lvl="0" indent="0" algn="ctr" rtl="0">
                        <a:spcBef>
                          <a:spcPts val="0"/>
                        </a:spcBef>
                        <a:spcAft>
                          <a:spcPts val="0"/>
                        </a:spcAft>
                        <a:buNone/>
                      </a:pPr>
                      <a:r>
                        <a:rPr lang="en-US" sz="1800" b="1"/>
                        <a:t>6</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solidFill>
                      <a:srgbClr val="DDEAF6"/>
                    </a:solidFill>
                  </a:tcPr>
                </a:tc>
                <a:tc>
                  <a:txBody>
                    <a:bodyPr/>
                    <a:lstStyle/>
                    <a:p>
                      <a:pPr marL="0" marR="0" lvl="0" indent="0" algn="ctr" rtl="0">
                        <a:spcBef>
                          <a:spcPts val="0"/>
                        </a:spcBef>
                        <a:spcAft>
                          <a:spcPts val="0"/>
                        </a:spcAft>
                        <a:buNone/>
                      </a:pPr>
                      <a:r>
                        <a:rPr lang="en-US" sz="1800" b="1" dirty="0"/>
                        <a:t>3</a:t>
                      </a:r>
                      <a:endParaRPr sz="1800" b="1" dirty="0"/>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3</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1</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1</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1</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b="1"/>
                        <a:t>2</a:t>
                      </a:r>
                      <a:endParaRPr sz="1800" b="1"/>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tc>
                  <a:txBody>
                    <a:bodyPr/>
                    <a:lstStyle/>
                    <a:p>
                      <a:pPr marL="0" marR="0" lvl="0" indent="0" algn="l" rtl="0">
                        <a:spcBef>
                          <a:spcPts val="0"/>
                        </a:spcBef>
                        <a:spcAft>
                          <a:spcPts val="0"/>
                        </a:spcAft>
                        <a:buNone/>
                      </a:pPr>
                      <a:endParaRPr sz="1800" dirty="0"/>
                    </a:p>
                  </a:txBody>
                  <a:tcPr marL="91450" marR="91450" marT="45725" marB="45725">
                    <a:lnL w="9525" cap="flat" cmpd="sng">
                      <a:solidFill>
                        <a:srgbClr val="FFD966"/>
                      </a:solidFill>
                      <a:prstDash val="solid"/>
                      <a:round/>
                      <a:headEnd type="none" w="sm" len="sm"/>
                      <a:tailEnd type="none" w="sm" len="sm"/>
                    </a:lnL>
                    <a:lnR w="9525" cap="flat" cmpd="sng">
                      <a:solidFill>
                        <a:srgbClr val="FFD966"/>
                      </a:solidFill>
                      <a:prstDash val="solid"/>
                      <a:round/>
                      <a:headEnd type="none" w="sm" len="sm"/>
                      <a:tailEnd type="none" w="sm" len="sm"/>
                    </a:lnR>
                    <a:lnT w="9525" cap="flat" cmpd="sng">
                      <a:solidFill>
                        <a:srgbClr val="FFD966"/>
                      </a:solidFill>
                      <a:prstDash val="solid"/>
                      <a:round/>
                      <a:headEnd type="none" w="sm" len="sm"/>
                      <a:tailEnd type="none" w="sm" len="sm"/>
                    </a:lnT>
                    <a:lnB w="9525" cap="flat" cmpd="sng">
                      <a:solidFill>
                        <a:srgbClr val="FFD966"/>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g2444da0bb46_0_169"/>
          <p:cNvSpPr txBox="1"/>
          <p:nvPr/>
        </p:nvSpPr>
        <p:spPr>
          <a:xfrm>
            <a:off x="-10" y="6575155"/>
            <a:ext cx="7990500" cy="282900"/>
          </a:xfrm>
          <a:prstGeom prst="rect">
            <a:avLst/>
          </a:prstGeom>
          <a:solidFill>
            <a:srgbClr val="548135"/>
          </a:solidFill>
          <a:ln w="9525"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0C0C0C"/>
              </a:buClr>
              <a:buSzPts val="1800"/>
              <a:buFont typeface="Cambria"/>
              <a:buNone/>
            </a:pPr>
            <a:r>
              <a:rPr lang="en-US" sz="1800" b="1">
                <a:solidFill>
                  <a:srgbClr val="0C0C0C"/>
                </a:solidFill>
                <a:latin typeface="Cambria"/>
                <a:ea typeface="Cambria"/>
                <a:cs typeface="Cambria"/>
                <a:sym typeface="Cambria"/>
              </a:rPr>
              <a:t>Bangalore Institute of Technology</a:t>
            </a:r>
            <a:endParaRPr sz="1800" b="1">
              <a:solidFill>
                <a:srgbClr val="0C0C0C"/>
              </a:solidFill>
              <a:latin typeface="Cambria"/>
              <a:ea typeface="Cambria"/>
              <a:cs typeface="Cambria"/>
              <a:sym typeface="Cambria"/>
            </a:endParaRPr>
          </a:p>
        </p:txBody>
      </p:sp>
      <p:sp>
        <p:nvSpPr>
          <p:cNvPr id="135" name="Google Shape;135;g2444da0bb46_0_169"/>
          <p:cNvSpPr txBox="1"/>
          <p:nvPr/>
        </p:nvSpPr>
        <p:spPr>
          <a:xfrm>
            <a:off x="8008811" y="6575155"/>
            <a:ext cx="4183200" cy="282900"/>
          </a:xfrm>
          <a:prstGeom prst="rect">
            <a:avLst/>
          </a:prstGeom>
          <a:solidFill>
            <a:srgbClr val="1E4E79"/>
          </a:solidFill>
          <a:ln w="9525" cap="flat" cmpd="sng">
            <a:solidFill>
              <a:srgbClr val="1E4E7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1200"/>
              <a:buFont typeface="Cambria"/>
              <a:buNone/>
            </a:pPr>
            <a:r>
              <a:rPr lang="en-US" sz="1200" b="1">
                <a:solidFill>
                  <a:schemeClr val="lt1"/>
                </a:solidFill>
                <a:latin typeface="Cambria"/>
                <a:ea typeface="Cambria"/>
                <a:cs typeface="Cambria"/>
                <a:sym typeface="Cambria"/>
              </a:rPr>
              <a:t> Dept. of ECE, BIT</a:t>
            </a:r>
            <a:endParaRPr sz="1200" b="1">
              <a:solidFill>
                <a:schemeClr val="lt1"/>
              </a:solidFill>
              <a:latin typeface="Cambria"/>
              <a:ea typeface="Cambria"/>
              <a:cs typeface="Cambria"/>
              <a:sym typeface="Cambria"/>
            </a:endParaRPr>
          </a:p>
        </p:txBody>
      </p:sp>
      <p:pic>
        <p:nvPicPr>
          <p:cNvPr id="136" name="Google Shape;136;g2444da0bb46_0_169"/>
          <p:cNvPicPr preferRelativeResize="0"/>
          <p:nvPr/>
        </p:nvPicPr>
        <p:blipFill rotWithShape="1">
          <a:blip r:embed="rId3">
            <a:alphaModFix/>
          </a:blip>
          <a:srcRect/>
          <a:stretch/>
        </p:blipFill>
        <p:spPr>
          <a:xfrm>
            <a:off x="9850280" y="5907270"/>
            <a:ext cx="609823" cy="633346"/>
          </a:xfrm>
          <a:prstGeom prst="rect">
            <a:avLst/>
          </a:prstGeom>
          <a:noFill/>
          <a:ln>
            <a:noFill/>
          </a:ln>
        </p:spPr>
      </p:pic>
      <p:sp>
        <p:nvSpPr>
          <p:cNvPr id="137" name="Google Shape;137;g2444da0bb46_0_169"/>
          <p:cNvSpPr txBox="1"/>
          <p:nvPr/>
        </p:nvSpPr>
        <p:spPr>
          <a:xfrm>
            <a:off x="0" y="-12"/>
            <a:ext cx="12192000" cy="492300"/>
          </a:xfrm>
          <a:prstGeom prst="rect">
            <a:avLst/>
          </a:prstGeom>
          <a:solidFill>
            <a:srgbClr val="002060"/>
          </a:solidFill>
          <a:ln w="9525" cap="flat" cmpd="sng">
            <a:solidFill>
              <a:srgbClr val="E1EFD8"/>
            </a:solidFill>
            <a:prstDash val="solid"/>
            <a:round/>
            <a:headEnd type="none" w="sm" len="sm"/>
            <a:tailEnd type="none" w="sm" len="sm"/>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lt1"/>
              </a:buClr>
              <a:buSzPts val="2400"/>
              <a:buFont typeface="Cambria"/>
              <a:buNone/>
            </a:pPr>
            <a:r>
              <a:rPr lang="en-US" sz="2400" b="1">
                <a:solidFill>
                  <a:schemeClr val="lt1"/>
                </a:solidFill>
                <a:latin typeface="Cambria"/>
                <a:ea typeface="Cambria"/>
                <a:cs typeface="Cambria"/>
                <a:sym typeface="Cambria"/>
              </a:rPr>
              <a:t>ABSTRACT</a:t>
            </a:r>
            <a:endParaRPr sz="2400" b="1">
              <a:solidFill>
                <a:schemeClr val="lt1"/>
              </a:solidFill>
              <a:latin typeface="Cambria"/>
              <a:ea typeface="Cambria"/>
              <a:cs typeface="Cambria"/>
              <a:sym typeface="Cambria"/>
            </a:endParaRPr>
          </a:p>
        </p:txBody>
      </p:sp>
      <p:sp>
        <p:nvSpPr>
          <p:cNvPr id="138" name="Google Shape;138;g2444da0bb46_0_169"/>
          <p:cNvSpPr txBox="1"/>
          <p:nvPr/>
        </p:nvSpPr>
        <p:spPr>
          <a:xfrm>
            <a:off x="398695" y="741685"/>
            <a:ext cx="11036221" cy="4251390"/>
          </a:xfrm>
          <a:prstGeom prst="rect">
            <a:avLst/>
          </a:prstGeom>
          <a:noFill/>
          <a:ln>
            <a:noFill/>
          </a:ln>
        </p:spPr>
        <p:txBody>
          <a:bodyPr spcFirstLastPara="1" wrap="square" lIns="91425" tIns="91425" rIns="91425" bIns="91425" anchor="t" anchorCtr="0">
            <a:spAutoFit/>
          </a:bodyPr>
          <a:lstStyle/>
          <a:p>
            <a:pPr marL="63500" lvl="0" indent="0" algn="just" rtl="0">
              <a:lnSpc>
                <a:spcPct val="107916"/>
              </a:lnSpc>
              <a:spcBef>
                <a:spcPts val="785"/>
              </a:spcBef>
              <a:spcAft>
                <a:spcPts val="0"/>
              </a:spcAft>
              <a:buClr>
                <a:schemeClr val="dk1"/>
              </a:buClr>
              <a:buSzPts val="1100"/>
              <a:buFont typeface="Arial"/>
              <a:buNone/>
            </a:pPr>
            <a:r>
              <a:rPr lang="en-US" sz="2000" dirty="0">
                <a:solidFill>
                  <a:schemeClr val="dk1"/>
                </a:solidFill>
                <a:latin typeface="+mn-lt"/>
                <a:ea typeface="Times New Roman"/>
                <a:cs typeface="Times New Roman"/>
                <a:sym typeface="Times New Roman"/>
              </a:rPr>
              <a:t>We address the problem of enhancing security of a secret image and secret message that is to be sent over a network, by digitally processing it. We require that the secret image and secret message to be sent to the recipient in such a way that no one else suspects the existence of them. </a:t>
            </a:r>
            <a:endParaRPr sz="2000" dirty="0">
              <a:solidFill>
                <a:schemeClr val="dk1"/>
              </a:solidFill>
              <a:latin typeface="+mn-lt"/>
              <a:ea typeface="Times New Roman"/>
              <a:cs typeface="Times New Roman"/>
              <a:sym typeface="Times New Roman"/>
            </a:endParaRPr>
          </a:p>
          <a:p>
            <a:pPr marL="63500" lvl="0" indent="0" algn="just" rtl="0">
              <a:lnSpc>
                <a:spcPct val="107916"/>
              </a:lnSpc>
              <a:spcBef>
                <a:spcPts val="785"/>
              </a:spcBef>
              <a:spcAft>
                <a:spcPts val="0"/>
              </a:spcAft>
              <a:buClr>
                <a:schemeClr val="dk1"/>
              </a:buClr>
              <a:buSzPts val="1100"/>
              <a:buFont typeface="Arial"/>
              <a:buNone/>
            </a:pPr>
            <a:r>
              <a:rPr lang="en-US" sz="2000" dirty="0">
                <a:solidFill>
                  <a:schemeClr val="dk1"/>
                </a:solidFill>
                <a:latin typeface="+mn-lt"/>
                <a:ea typeface="Times New Roman"/>
                <a:cs typeface="Times New Roman"/>
                <a:sym typeface="Times New Roman"/>
              </a:rPr>
              <a:t>A cover image is used as a decoy in this technique in which the secret image as well as the secret message are embedded. </a:t>
            </a:r>
          </a:p>
          <a:p>
            <a:pPr marL="63500" lvl="0" indent="0" algn="just" rtl="0">
              <a:lnSpc>
                <a:spcPct val="107916"/>
              </a:lnSpc>
              <a:spcBef>
                <a:spcPts val="785"/>
              </a:spcBef>
              <a:spcAft>
                <a:spcPts val="0"/>
              </a:spcAft>
              <a:buClr>
                <a:schemeClr val="dk1"/>
              </a:buClr>
              <a:buSzPts val="1100"/>
              <a:buFont typeface="Arial"/>
              <a:buNone/>
            </a:pPr>
            <a:r>
              <a:rPr lang="en-US" sz="2000" dirty="0">
                <a:solidFill>
                  <a:schemeClr val="dk1"/>
                </a:solidFill>
                <a:latin typeface="+mn-lt"/>
                <a:ea typeface="Times New Roman"/>
                <a:cs typeface="Times New Roman"/>
                <a:sym typeface="Times New Roman"/>
              </a:rPr>
              <a:t>On the sender’s side, the secret image and the secret text is encrypted and embedded into a cover image, which is further segmented into parts. </a:t>
            </a:r>
          </a:p>
          <a:p>
            <a:pPr marL="63500" lvl="0" indent="0" algn="just" rtl="0">
              <a:lnSpc>
                <a:spcPct val="107916"/>
              </a:lnSpc>
              <a:spcBef>
                <a:spcPts val="785"/>
              </a:spcBef>
              <a:spcAft>
                <a:spcPts val="0"/>
              </a:spcAft>
              <a:buClr>
                <a:schemeClr val="dk1"/>
              </a:buClr>
              <a:buSzPts val="1100"/>
              <a:buFont typeface="Arial"/>
              <a:buNone/>
            </a:pPr>
            <a:r>
              <a:rPr lang="en-US" sz="2000" dirty="0">
                <a:solidFill>
                  <a:schemeClr val="dk1"/>
                </a:solidFill>
                <a:latin typeface="+mn-lt"/>
                <a:ea typeface="Times New Roman"/>
                <a:cs typeface="Times New Roman"/>
                <a:sym typeface="Times New Roman"/>
              </a:rPr>
              <a:t>On the receiver side, these sub images are fetched one by one and merged based on their index. D</a:t>
            </a:r>
            <a:r>
              <a:rPr lang="en-US" sz="2000" dirty="0">
                <a:latin typeface="+mn-lt"/>
              </a:rPr>
              <a:t>ecryption is performed to extract the original secret text and secret image from the encrypted secret image. </a:t>
            </a:r>
            <a:endParaRPr sz="2000" dirty="0">
              <a:solidFill>
                <a:schemeClr val="dk1"/>
              </a:solidFill>
              <a:latin typeface="+mn-lt"/>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g2444da0bb46_0_252"/>
          <p:cNvSpPr txBox="1"/>
          <p:nvPr/>
        </p:nvSpPr>
        <p:spPr>
          <a:xfrm>
            <a:off x="3140" y="6575217"/>
            <a:ext cx="7990500" cy="282900"/>
          </a:xfrm>
          <a:prstGeom prst="rect">
            <a:avLst/>
          </a:prstGeom>
          <a:solidFill>
            <a:srgbClr val="548135"/>
          </a:solidFill>
          <a:ln w="9525"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0C0C0C"/>
              </a:buClr>
              <a:buSzPts val="1800"/>
              <a:buFont typeface="Cambria"/>
              <a:buNone/>
            </a:pPr>
            <a:r>
              <a:rPr lang="en-US" sz="1800" b="1">
                <a:solidFill>
                  <a:srgbClr val="0C0C0C"/>
                </a:solidFill>
                <a:latin typeface="Cambria"/>
                <a:ea typeface="Cambria"/>
                <a:cs typeface="Cambria"/>
                <a:sym typeface="Cambria"/>
              </a:rPr>
              <a:t>Bangalore Institute of Technology</a:t>
            </a:r>
            <a:endParaRPr sz="1800" b="1">
              <a:solidFill>
                <a:srgbClr val="0C0C0C"/>
              </a:solidFill>
              <a:latin typeface="Cambria"/>
              <a:ea typeface="Cambria"/>
              <a:cs typeface="Cambria"/>
              <a:sym typeface="Cambria"/>
            </a:endParaRPr>
          </a:p>
        </p:txBody>
      </p:sp>
      <p:sp>
        <p:nvSpPr>
          <p:cNvPr id="144" name="Google Shape;144;g2444da0bb46_0_252"/>
          <p:cNvSpPr txBox="1"/>
          <p:nvPr/>
        </p:nvSpPr>
        <p:spPr>
          <a:xfrm>
            <a:off x="8008661" y="6575217"/>
            <a:ext cx="4183200" cy="282900"/>
          </a:xfrm>
          <a:prstGeom prst="rect">
            <a:avLst/>
          </a:prstGeom>
          <a:solidFill>
            <a:srgbClr val="1E4E79"/>
          </a:solidFill>
          <a:ln w="9525" cap="flat" cmpd="sng">
            <a:solidFill>
              <a:srgbClr val="1E4E7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1200"/>
              <a:buFont typeface="Cambria"/>
              <a:buNone/>
            </a:pPr>
            <a:r>
              <a:rPr lang="en-US" sz="1200" b="1">
                <a:solidFill>
                  <a:schemeClr val="lt1"/>
                </a:solidFill>
                <a:latin typeface="Cambria"/>
                <a:ea typeface="Cambria"/>
                <a:cs typeface="Cambria"/>
                <a:sym typeface="Cambria"/>
              </a:rPr>
              <a:t> Dept. of ECE, BIT</a:t>
            </a:r>
            <a:endParaRPr sz="1200" b="1">
              <a:solidFill>
                <a:schemeClr val="lt1"/>
              </a:solidFill>
              <a:latin typeface="Cambria"/>
              <a:ea typeface="Cambria"/>
              <a:cs typeface="Cambria"/>
              <a:sym typeface="Cambria"/>
            </a:endParaRPr>
          </a:p>
        </p:txBody>
      </p:sp>
      <p:pic>
        <p:nvPicPr>
          <p:cNvPr id="145" name="Google Shape;145;g2444da0bb46_0_252"/>
          <p:cNvPicPr preferRelativeResize="0"/>
          <p:nvPr/>
        </p:nvPicPr>
        <p:blipFill rotWithShape="1">
          <a:blip r:embed="rId3">
            <a:alphaModFix/>
          </a:blip>
          <a:srcRect/>
          <a:stretch/>
        </p:blipFill>
        <p:spPr>
          <a:xfrm>
            <a:off x="11372380" y="5907332"/>
            <a:ext cx="609823" cy="633346"/>
          </a:xfrm>
          <a:prstGeom prst="rect">
            <a:avLst/>
          </a:prstGeom>
          <a:noFill/>
          <a:ln>
            <a:noFill/>
          </a:ln>
        </p:spPr>
      </p:pic>
      <p:sp>
        <p:nvSpPr>
          <p:cNvPr id="146" name="Google Shape;146;g2444da0bb46_0_252"/>
          <p:cNvSpPr txBox="1"/>
          <p:nvPr/>
        </p:nvSpPr>
        <p:spPr>
          <a:xfrm>
            <a:off x="0" y="0"/>
            <a:ext cx="12192000" cy="464100"/>
          </a:xfrm>
          <a:prstGeom prst="rect">
            <a:avLst/>
          </a:prstGeom>
          <a:solidFill>
            <a:srgbClr val="002060"/>
          </a:solidFill>
          <a:ln w="9525" cap="flat" cmpd="sng">
            <a:solidFill>
              <a:srgbClr val="E1EFD8"/>
            </a:solidFill>
            <a:prstDash val="solid"/>
            <a:round/>
            <a:headEnd type="none" w="sm" len="sm"/>
            <a:tailEnd type="none" w="sm" len="sm"/>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2000"/>
              <a:buFont typeface="Cambria"/>
              <a:buNone/>
            </a:pPr>
            <a:r>
              <a:rPr lang="en-US" sz="2000" b="1">
                <a:solidFill>
                  <a:schemeClr val="dk1"/>
                </a:solidFill>
                <a:latin typeface="Cambria"/>
                <a:ea typeface="Cambria"/>
                <a:cs typeface="Cambria"/>
                <a:sym typeface="Cambria"/>
              </a:rPr>
              <a:t>  </a:t>
            </a:r>
            <a:r>
              <a:rPr lang="en-US" sz="2400" b="1">
                <a:solidFill>
                  <a:schemeClr val="lt1"/>
                </a:solidFill>
                <a:latin typeface="Cambria"/>
                <a:ea typeface="Cambria"/>
                <a:cs typeface="Cambria"/>
                <a:sym typeface="Cambria"/>
              </a:rPr>
              <a:t>CONTENTS </a:t>
            </a:r>
            <a:endParaRPr sz="2400" b="1">
              <a:solidFill>
                <a:schemeClr val="lt1"/>
              </a:solidFill>
              <a:latin typeface="Cambria"/>
              <a:ea typeface="Cambria"/>
              <a:cs typeface="Cambria"/>
              <a:sym typeface="Cambria"/>
            </a:endParaRPr>
          </a:p>
        </p:txBody>
      </p:sp>
      <p:sp>
        <p:nvSpPr>
          <p:cNvPr id="147" name="Google Shape;147;g2444da0bb46_0_252"/>
          <p:cNvSpPr txBox="1"/>
          <p:nvPr/>
        </p:nvSpPr>
        <p:spPr>
          <a:xfrm>
            <a:off x="887850" y="1097275"/>
            <a:ext cx="8495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148" name="Google Shape;148;g2444da0bb46_0_252"/>
          <p:cNvSpPr txBox="1"/>
          <p:nvPr/>
        </p:nvSpPr>
        <p:spPr>
          <a:xfrm>
            <a:off x="592875" y="994050"/>
            <a:ext cx="10441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149" name="Google Shape;149;g2444da0bb46_0_252"/>
          <p:cNvSpPr txBox="1"/>
          <p:nvPr/>
        </p:nvSpPr>
        <p:spPr>
          <a:xfrm>
            <a:off x="255181" y="712381"/>
            <a:ext cx="9477300" cy="5387400"/>
          </a:xfrm>
          <a:prstGeom prst="rect">
            <a:avLst/>
          </a:prstGeom>
          <a:noFill/>
          <a:ln>
            <a:noFill/>
          </a:ln>
        </p:spPr>
        <p:txBody>
          <a:bodyPr spcFirstLastPara="1" wrap="square" lIns="91425" tIns="45700" rIns="91425" bIns="45700" anchor="t" anchorCtr="0">
            <a:spAutoFit/>
          </a:bodyPr>
          <a:lstStyle/>
          <a:p>
            <a:pPr marL="457200" marR="0" lvl="0" indent="-457200" algn="l" rtl="0">
              <a:lnSpc>
                <a:spcPct val="150000"/>
              </a:lnSpc>
              <a:spcBef>
                <a:spcPts val="0"/>
              </a:spcBef>
              <a:spcAft>
                <a:spcPts val="0"/>
              </a:spcAft>
              <a:buClr>
                <a:srgbClr val="000000"/>
              </a:buClr>
              <a:buSzPts val="2400"/>
              <a:buFont typeface="Calibri"/>
              <a:buAutoNum type="arabicPeriod"/>
            </a:pPr>
            <a:r>
              <a:rPr lang="en-US" sz="2400" dirty="0">
                <a:solidFill>
                  <a:srgbClr val="000000"/>
                </a:solidFill>
                <a:latin typeface="Times New Roman"/>
                <a:ea typeface="Times New Roman"/>
                <a:cs typeface="Times New Roman"/>
                <a:sym typeface="Times New Roman"/>
              </a:rPr>
              <a:t>INTRODUCTION</a:t>
            </a:r>
            <a:endParaRPr dirty="0"/>
          </a:p>
          <a:p>
            <a:pPr marL="457200" marR="0" lvl="0" indent="-457200" algn="l" rtl="0">
              <a:lnSpc>
                <a:spcPct val="150000"/>
              </a:lnSpc>
              <a:spcBef>
                <a:spcPts val="0"/>
              </a:spcBef>
              <a:spcAft>
                <a:spcPts val="0"/>
              </a:spcAft>
              <a:buClr>
                <a:srgbClr val="000000"/>
              </a:buClr>
              <a:buSzPts val="2400"/>
              <a:buFont typeface="Calibri"/>
              <a:buAutoNum type="arabicPeriod"/>
            </a:pPr>
            <a:r>
              <a:rPr lang="en-US" sz="2400" dirty="0">
                <a:solidFill>
                  <a:srgbClr val="000000"/>
                </a:solidFill>
                <a:latin typeface="Times New Roman"/>
                <a:ea typeface="Times New Roman"/>
                <a:cs typeface="Times New Roman"/>
                <a:sym typeface="Times New Roman"/>
              </a:rPr>
              <a:t>LITERATU</a:t>
            </a:r>
            <a:r>
              <a:rPr lang="en-US" sz="2400" dirty="0">
                <a:latin typeface="Times New Roman"/>
                <a:ea typeface="Times New Roman"/>
                <a:cs typeface="Times New Roman"/>
                <a:sym typeface="Times New Roman"/>
              </a:rPr>
              <a:t>R</a:t>
            </a:r>
            <a:r>
              <a:rPr lang="en-US" sz="2400" dirty="0">
                <a:solidFill>
                  <a:srgbClr val="000000"/>
                </a:solidFill>
                <a:latin typeface="Times New Roman"/>
                <a:ea typeface="Times New Roman"/>
                <a:cs typeface="Times New Roman"/>
                <a:sym typeface="Times New Roman"/>
              </a:rPr>
              <a:t>E SURVEY</a:t>
            </a:r>
            <a:endParaRPr dirty="0"/>
          </a:p>
          <a:p>
            <a:pPr marL="457200" marR="0" lvl="0" indent="-457200" algn="l" rtl="0">
              <a:lnSpc>
                <a:spcPct val="150000"/>
              </a:lnSpc>
              <a:spcBef>
                <a:spcPts val="0"/>
              </a:spcBef>
              <a:spcAft>
                <a:spcPts val="0"/>
              </a:spcAft>
              <a:buClr>
                <a:srgbClr val="000000"/>
              </a:buClr>
              <a:buSzPts val="2400"/>
              <a:buFont typeface="Calibri"/>
              <a:buAutoNum type="arabicPeriod"/>
            </a:pPr>
            <a:r>
              <a:rPr lang="en-US" sz="2400" dirty="0">
                <a:solidFill>
                  <a:srgbClr val="000000"/>
                </a:solidFill>
                <a:latin typeface="Times New Roman"/>
                <a:ea typeface="Times New Roman"/>
                <a:cs typeface="Times New Roman"/>
                <a:sym typeface="Times New Roman"/>
              </a:rPr>
              <a:t>OBJECTIVES</a:t>
            </a:r>
            <a:endParaRPr dirty="0"/>
          </a:p>
          <a:p>
            <a:pPr marL="457200" marR="0" lvl="0" indent="-457200" algn="l" rtl="0">
              <a:lnSpc>
                <a:spcPct val="150000"/>
              </a:lnSpc>
              <a:spcBef>
                <a:spcPts val="0"/>
              </a:spcBef>
              <a:spcAft>
                <a:spcPts val="0"/>
              </a:spcAft>
              <a:buClr>
                <a:srgbClr val="000000"/>
              </a:buClr>
              <a:buSzPts val="2400"/>
              <a:buFont typeface="Times New Roman"/>
              <a:buAutoNum type="arabicPeriod"/>
            </a:pPr>
            <a:r>
              <a:rPr lang="en-US" sz="2400" dirty="0">
                <a:solidFill>
                  <a:srgbClr val="000000"/>
                </a:solidFill>
                <a:latin typeface="Times New Roman"/>
                <a:ea typeface="Times New Roman"/>
                <a:cs typeface="Times New Roman"/>
                <a:sym typeface="Times New Roman"/>
              </a:rPr>
              <a:t>METHODOLOGY</a:t>
            </a:r>
            <a:endParaRPr dirty="0"/>
          </a:p>
          <a:p>
            <a:pPr marL="457200" marR="0" lvl="0" indent="-457200" algn="l" rtl="0">
              <a:lnSpc>
                <a:spcPct val="150000"/>
              </a:lnSpc>
              <a:spcBef>
                <a:spcPts val="0"/>
              </a:spcBef>
              <a:spcAft>
                <a:spcPts val="0"/>
              </a:spcAft>
              <a:buClr>
                <a:srgbClr val="000000"/>
              </a:buClr>
              <a:buSzPts val="2400"/>
              <a:buFont typeface="Times New Roman"/>
              <a:buAutoNum type="arabicPeriod"/>
            </a:pPr>
            <a:r>
              <a:rPr lang="en-US" sz="2400" dirty="0">
                <a:solidFill>
                  <a:srgbClr val="000000"/>
                </a:solidFill>
                <a:latin typeface="Times New Roman"/>
                <a:ea typeface="Times New Roman"/>
                <a:cs typeface="Times New Roman"/>
                <a:sym typeface="Times New Roman"/>
              </a:rPr>
              <a:t>IMPLEMENTATION AND DESIGN</a:t>
            </a:r>
            <a:endParaRPr dirty="0"/>
          </a:p>
          <a:p>
            <a:pPr marL="457200" marR="0" lvl="0" indent="-457200" algn="l" rtl="0">
              <a:lnSpc>
                <a:spcPct val="150000"/>
              </a:lnSpc>
              <a:spcBef>
                <a:spcPts val="0"/>
              </a:spcBef>
              <a:spcAft>
                <a:spcPts val="0"/>
              </a:spcAft>
              <a:buClr>
                <a:srgbClr val="000000"/>
              </a:buClr>
              <a:buSzPts val="2400"/>
              <a:buFont typeface="Times New Roman"/>
              <a:buAutoNum type="arabicPeriod"/>
            </a:pPr>
            <a:r>
              <a:rPr lang="en-US" sz="2400" dirty="0">
                <a:solidFill>
                  <a:srgbClr val="000000"/>
                </a:solidFill>
                <a:latin typeface="Times New Roman"/>
                <a:ea typeface="Times New Roman"/>
                <a:cs typeface="Times New Roman"/>
                <a:sym typeface="Times New Roman"/>
              </a:rPr>
              <a:t>RESULTS AND OBSERVATIONS</a:t>
            </a:r>
            <a:endParaRPr dirty="0"/>
          </a:p>
          <a:p>
            <a:pPr marL="457200" marR="0" lvl="0" indent="-457200" algn="l" rtl="0">
              <a:lnSpc>
                <a:spcPct val="150000"/>
              </a:lnSpc>
              <a:spcBef>
                <a:spcPts val="0"/>
              </a:spcBef>
              <a:spcAft>
                <a:spcPts val="0"/>
              </a:spcAft>
              <a:buClr>
                <a:srgbClr val="000000"/>
              </a:buClr>
              <a:buSzPts val="2400"/>
              <a:buFont typeface="Times New Roman"/>
              <a:buAutoNum type="arabicPeriod"/>
            </a:pPr>
            <a:r>
              <a:rPr lang="en-US" sz="2400" dirty="0">
                <a:solidFill>
                  <a:srgbClr val="000000"/>
                </a:solidFill>
                <a:latin typeface="Times New Roman"/>
                <a:ea typeface="Times New Roman"/>
                <a:cs typeface="Times New Roman"/>
                <a:sym typeface="Times New Roman"/>
              </a:rPr>
              <a:t>CONCLUSION</a:t>
            </a:r>
            <a:endParaRPr dirty="0"/>
          </a:p>
          <a:p>
            <a:pPr marL="457200" marR="0" lvl="0" indent="-457200" algn="l" rtl="0">
              <a:lnSpc>
                <a:spcPct val="150000"/>
              </a:lnSpc>
              <a:spcBef>
                <a:spcPts val="0"/>
              </a:spcBef>
              <a:spcAft>
                <a:spcPts val="0"/>
              </a:spcAft>
              <a:buClr>
                <a:srgbClr val="000000"/>
              </a:buClr>
              <a:buSzPts val="2400"/>
              <a:buFont typeface="Times New Roman"/>
              <a:buAutoNum type="arabicPeriod"/>
            </a:pPr>
            <a:r>
              <a:rPr lang="en-US" sz="2400" dirty="0">
                <a:solidFill>
                  <a:srgbClr val="000000"/>
                </a:solidFill>
                <a:latin typeface="Times New Roman"/>
                <a:ea typeface="Times New Roman"/>
                <a:cs typeface="Times New Roman"/>
                <a:sym typeface="Times New Roman"/>
              </a:rPr>
              <a:t>FUTURE WORK</a:t>
            </a:r>
            <a:endParaRPr dirty="0"/>
          </a:p>
          <a:p>
            <a:pPr marL="457200" marR="0" lvl="0" indent="-457200" algn="l" rtl="0">
              <a:lnSpc>
                <a:spcPct val="150000"/>
              </a:lnSpc>
              <a:spcBef>
                <a:spcPts val="0"/>
              </a:spcBef>
              <a:spcAft>
                <a:spcPts val="0"/>
              </a:spcAft>
              <a:buClr>
                <a:srgbClr val="000000"/>
              </a:buClr>
              <a:buSzPts val="2400"/>
              <a:buFont typeface="Times New Roman"/>
              <a:buAutoNum type="arabicPeriod"/>
            </a:pPr>
            <a:r>
              <a:rPr lang="en-US" sz="2400" dirty="0">
                <a:solidFill>
                  <a:srgbClr val="000000"/>
                </a:solidFill>
                <a:latin typeface="Times New Roman"/>
                <a:ea typeface="Times New Roman"/>
                <a:cs typeface="Times New Roman"/>
                <a:sym typeface="Times New Roman"/>
              </a:rPr>
              <a:t>REFERENCES</a:t>
            </a:r>
            <a:endParaRPr dirty="0"/>
          </a:p>
          <a:p>
            <a:pPr marL="457200" marR="0" lvl="0" indent="-330200" algn="l" rtl="0">
              <a:lnSpc>
                <a:spcPct val="100000"/>
              </a:lnSpc>
              <a:spcBef>
                <a:spcPts val="0"/>
              </a:spcBef>
              <a:spcAft>
                <a:spcPts val="0"/>
              </a:spcAft>
              <a:buClr>
                <a:srgbClr val="000000"/>
              </a:buClr>
              <a:buSzPts val="2000"/>
              <a:buFont typeface="Calibri"/>
              <a:buNone/>
            </a:pPr>
            <a:endParaRPr sz="2000" dirty="0">
              <a:solidFill>
                <a:srgbClr val="000000"/>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g2444da0bb46_0_421"/>
          <p:cNvSpPr txBox="1"/>
          <p:nvPr/>
        </p:nvSpPr>
        <p:spPr>
          <a:xfrm>
            <a:off x="3140" y="6575217"/>
            <a:ext cx="7990500" cy="282900"/>
          </a:xfrm>
          <a:prstGeom prst="rect">
            <a:avLst/>
          </a:prstGeom>
          <a:solidFill>
            <a:srgbClr val="548135"/>
          </a:solidFill>
          <a:ln w="9525"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0C0C0C"/>
              </a:buClr>
              <a:buSzPts val="1800"/>
              <a:buFont typeface="Cambria"/>
              <a:buNone/>
            </a:pPr>
            <a:r>
              <a:rPr lang="en-US" sz="1800" b="1">
                <a:solidFill>
                  <a:srgbClr val="0C0C0C"/>
                </a:solidFill>
                <a:latin typeface="Cambria"/>
                <a:ea typeface="Cambria"/>
                <a:cs typeface="Cambria"/>
                <a:sym typeface="Cambria"/>
              </a:rPr>
              <a:t>Bangalore Institute of Technology</a:t>
            </a:r>
            <a:endParaRPr sz="1800" b="1">
              <a:solidFill>
                <a:srgbClr val="0C0C0C"/>
              </a:solidFill>
              <a:latin typeface="Cambria"/>
              <a:ea typeface="Cambria"/>
              <a:cs typeface="Cambria"/>
              <a:sym typeface="Cambria"/>
            </a:endParaRPr>
          </a:p>
        </p:txBody>
      </p:sp>
      <p:sp>
        <p:nvSpPr>
          <p:cNvPr id="155" name="Google Shape;155;g2444da0bb46_0_421"/>
          <p:cNvSpPr txBox="1"/>
          <p:nvPr/>
        </p:nvSpPr>
        <p:spPr>
          <a:xfrm>
            <a:off x="8008661" y="6575217"/>
            <a:ext cx="4183200" cy="282900"/>
          </a:xfrm>
          <a:prstGeom prst="rect">
            <a:avLst/>
          </a:prstGeom>
          <a:solidFill>
            <a:srgbClr val="1E4E79"/>
          </a:solidFill>
          <a:ln w="9525" cap="flat" cmpd="sng">
            <a:solidFill>
              <a:srgbClr val="1E4E7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1200"/>
              <a:buFont typeface="Cambria"/>
              <a:buNone/>
            </a:pPr>
            <a:r>
              <a:rPr lang="en-US" sz="1200" b="1">
                <a:solidFill>
                  <a:schemeClr val="lt1"/>
                </a:solidFill>
                <a:latin typeface="Cambria"/>
                <a:ea typeface="Cambria"/>
                <a:cs typeface="Cambria"/>
                <a:sym typeface="Cambria"/>
              </a:rPr>
              <a:t> Dept. of ECE, BIT</a:t>
            </a:r>
            <a:endParaRPr sz="1200" b="1">
              <a:solidFill>
                <a:schemeClr val="lt1"/>
              </a:solidFill>
              <a:latin typeface="Cambria"/>
              <a:ea typeface="Cambria"/>
              <a:cs typeface="Cambria"/>
              <a:sym typeface="Cambria"/>
            </a:endParaRPr>
          </a:p>
        </p:txBody>
      </p:sp>
      <p:pic>
        <p:nvPicPr>
          <p:cNvPr id="156" name="Google Shape;156;g2444da0bb46_0_421"/>
          <p:cNvPicPr preferRelativeResize="0"/>
          <p:nvPr/>
        </p:nvPicPr>
        <p:blipFill rotWithShape="1">
          <a:blip r:embed="rId3">
            <a:alphaModFix/>
          </a:blip>
          <a:srcRect/>
          <a:stretch/>
        </p:blipFill>
        <p:spPr>
          <a:xfrm>
            <a:off x="11372380" y="5907332"/>
            <a:ext cx="609823" cy="633346"/>
          </a:xfrm>
          <a:prstGeom prst="rect">
            <a:avLst/>
          </a:prstGeom>
          <a:noFill/>
          <a:ln>
            <a:noFill/>
          </a:ln>
        </p:spPr>
      </p:pic>
      <p:sp>
        <p:nvSpPr>
          <p:cNvPr id="157" name="Google Shape;157;g2444da0bb46_0_421"/>
          <p:cNvSpPr txBox="1"/>
          <p:nvPr/>
        </p:nvSpPr>
        <p:spPr>
          <a:xfrm>
            <a:off x="0" y="0"/>
            <a:ext cx="12192000" cy="464100"/>
          </a:xfrm>
          <a:prstGeom prst="rect">
            <a:avLst/>
          </a:prstGeom>
          <a:solidFill>
            <a:srgbClr val="002060"/>
          </a:solidFill>
          <a:ln w="9525" cap="flat" cmpd="sng">
            <a:solidFill>
              <a:srgbClr val="E1EFD8"/>
            </a:solidFill>
            <a:prstDash val="solid"/>
            <a:round/>
            <a:headEnd type="none" w="sm" len="sm"/>
            <a:tailEnd type="none" w="sm" len="sm"/>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lt1"/>
              </a:buClr>
              <a:buSzPts val="2000"/>
              <a:buFont typeface="Cambria"/>
              <a:buNone/>
            </a:pPr>
            <a:r>
              <a:rPr lang="en-US" sz="2000" b="1">
                <a:solidFill>
                  <a:schemeClr val="lt1"/>
                </a:solidFill>
                <a:latin typeface="Cambria"/>
                <a:ea typeface="Cambria"/>
                <a:cs typeface="Cambria"/>
                <a:sym typeface="Cambria"/>
              </a:rPr>
              <a:t>  </a:t>
            </a:r>
            <a:r>
              <a:rPr lang="en-US" sz="2400" b="1">
                <a:solidFill>
                  <a:schemeClr val="lt1"/>
                </a:solidFill>
                <a:latin typeface="Cambria"/>
                <a:ea typeface="Cambria"/>
                <a:cs typeface="Cambria"/>
                <a:sym typeface="Cambria"/>
              </a:rPr>
              <a:t>INTRODUCTION </a:t>
            </a:r>
            <a:endParaRPr sz="2400" b="1">
              <a:solidFill>
                <a:schemeClr val="lt1"/>
              </a:solidFill>
              <a:latin typeface="Cambria"/>
              <a:ea typeface="Cambria"/>
              <a:cs typeface="Cambria"/>
              <a:sym typeface="Cambria"/>
            </a:endParaRPr>
          </a:p>
        </p:txBody>
      </p:sp>
      <p:sp>
        <p:nvSpPr>
          <p:cNvPr id="158" name="Google Shape;158;g2444da0bb46_0_421"/>
          <p:cNvSpPr txBox="1"/>
          <p:nvPr/>
        </p:nvSpPr>
        <p:spPr>
          <a:xfrm>
            <a:off x="268425" y="654825"/>
            <a:ext cx="117138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200">
              <a:latin typeface="Calibri"/>
              <a:ea typeface="Calibri"/>
              <a:cs typeface="Calibri"/>
              <a:sym typeface="Calibri"/>
            </a:endParaRPr>
          </a:p>
        </p:txBody>
      </p:sp>
      <p:sp>
        <p:nvSpPr>
          <p:cNvPr id="159" name="Google Shape;159;g2444da0bb46_0_421"/>
          <p:cNvSpPr txBox="1"/>
          <p:nvPr/>
        </p:nvSpPr>
        <p:spPr>
          <a:xfrm>
            <a:off x="122209" y="559871"/>
            <a:ext cx="11801366" cy="4339619"/>
          </a:xfrm>
          <a:prstGeom prst="rect">
            <a:avLst/>
          </a:prstGeom>
          <a:noFill/>
          <a:ln>
            <a:noFill/>
          </a:ln>
        </p:spPr>
        <p:txBody>
          <a:bodyPr spcFirstLastPara="1" wrap="square" lIns="91425" tIns="91425" rIns="91425" bIns="91425" anchor="t" anchorCtr="0">
            <a:spAutoFit/>
          </a:bodyPr>
          <a:lstStyle/>
          <a:p>
            <a:pPr marL="450850" lvl="0" indent="-342900" algn="just" rtl="0">
              <a:lnSpc>
                <a:spcPct val="150000"/>
              </a:lnSpc>
              <a:spcBef>
                <a:spcPts val="0"/>
              </a:spcBef>
              <a:spcAft>
                <a:spcPts val="0"/>
              </a:spcAft>
              <a:buSzPct val="120000"/>
              <a:buFont typeface="Arial" panose="020B0604020202020204" pitchFamily="34" charset="0"/>
              <a:buChar char="•"/>
            </a:pPr>
            <a:r>
              <a:rPr lang="en-US" sz="2000" dirty="0">
                <a:latin typeface="+mn-lt"/>
                <a:ea typeface="Times New Roman"/>
                <a:cs typeface="Times New Roman"/>
                <a:sym typeface="Times New Roman"/>
              </a:rPr>
              <a:t>In today’s world of growing technology security is of utmost concern, providing only network security is not sufficient. </a:t>
            </a:r>
            <a:r>
              <a:rPr lang="en-US" sz="2000" dirty="0">
                <a:solidFill>
                  <a:schemeClr val="dk1"/>
                </a:solidFill>
                <a:latin typeface="+mn-lt"/>
                <a:ea typeface="Times New Roman"/>
                <a:cs typeface="Times New Roman"/>
                <a:sym typeface="Times New Roman"/>
              </a:rPr>
              <a:t>Techniques like steganography, encryption and cryptography can be used to keep our data confidential. </a:t>
            </a:r>
            <a:endParaRPr sz="2000" dirty="0">
              <a:solidFill>
                <a:schemeClr val="dk1"/>
              </a:solidFill>
              <a:latin typeface="+mn-lt"/>
              <a:ea typeface="Times New Roman"/>
              <a:cs typeface="Times New Roman"/>
              <a:sym typeface="Times New Roman"/>
            </a:endParaRPr>
          </a:p>
          <a:p>
            <a:pPr marL="457200" lvl="0" indent="-349250" algn="just" rtl="0">
              <a:lnSpc>
                <a:spcPct val="150000"/>
              </a:lnSpc>
              <a:spcBef>
                <a:spcPts val="0"/>
              </a:spcBef>
              <a:spcAft>
                <a:spcPts val="0"/>
              </a:spcAft>
              <a:buSzPct val="120000"/>
              <a:buFont typeface="Arial" panose="020B0604020202020204" pitchFamily="34" charset="0"/>
              <a:buChar char="•"/>
            </a:pPr>
            <a:r>
              <a:rPr lang="en-US" sz="2000" dirty="0">
                <a:latin typeface="+mn-lt"/>
                <a:ea typeface="Times New Roman"/>
                <a:cs typeface="Times New Roman"/>
                <a:sym typeface="Times New Roman"/>
              </a:rPr>
              <a:t>As the text message is encrypted using LSB algorithm and embedded in a part of the image the text message is difficult to find. </a:t>
            </a:r>
            <a:endParaRPr sz="2000" dirty="0">
              <a:latin typeface="+mn-lt"/>
              <a:ea typeface="Times New Roman"/>
              <a:cs typeface="Times New Roman"/>
              <a:sym typeface="Times New Roman"/>
            </a:endParaRPr>
          </a:p>
          <a:p>
            <a:pPr marL="457200" lvl="0" indent="-349250" algn="just" rtl="0">
              <a:lnSpc>
                <a:spcPct val="150000"/>
              </a:lnSpc>
              <a:spcBef>
                <a:spcPts val="0"/>
              </a:spcBef>
              <a:spcAft>
                <a:spcPts val="0"/>
              </a:spcAft>
              <a:buSzPct val="120000"/>
              <a:buFont typeface="Arial" panose="020B0604020202020204" pitchFamily="34" charset="0"/>
              <a:buChar char="•"/>
            </a:pPr>
            <a:r>
              <a:rPr lang="en-US" sz="2000" dirty="0">
                <a:latin typeface="+mn-lt"/>
                <a:ea typeface="Times New Roman"/>
                <a:cs typeface="Times New Roman"/>
                <a:sym typeface="Times New Roman"/>
              </a:rPr>
              <a:t>Moreover since the secret image is broken down into parts and then sent to the receiver. This makes it difficult for the trespassers to get access to all the parts of the images at once.</a:t>
            </a:r>
            <a:endParaRPr sz="2000" dirty="0">
              <a:latin typeface="+mn-lt"/>
              <a:ea typeface="Times New Roman"/>
              <a:cs typeface="Times New Roman"/>
              <a:sym typeface="Times New Roman"/>
            </a:endParaRPr>
          </a:p>
          <a:p>
            <a:pPr marL="457200" lvl="0" indent="-349250" algn="just" rtl="0">
              <a:lnSpc>
                <a:spcPct val="150000"/>
              </a:lnSpc>
              <a:spcBef>
                <a:spcPts val="0"/>
              </a:spcBef>
              <a:spcAft>
                <a:spcPts val="0"/>
              </a:spcAft>
              <a:buSzPct val="120000"/>
              <a:buFont typeface="Arial" panose="020B0604020202020204" pitchFamily="34" charset="0"/>
              <a:buChar char="•"/>
            </a:pPr>
            <a:r>
              <a:rPr lang="en-US" sz="2000" dirty="0">
                <a:latin typeface="+mn-lt"/>
                <a:ea typeface="Times New Roman"/>
                <a:cs typeface="Times New Roman"/>
                <a:sym typeface="Times New Roman"/>
              </a:rPr>
              <a:t>Thus increasing the security to a much needed higher level. This makes it becomes highly difficult for the intruder to detect and decode the document. </a:t>
            </a:r>
            <a:endParaRPr sz="2000" dirty="0">
              <a:latin typeface="+mn-lt"/>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g2444da0bb46_0_505"/>
          <p:cNvSpPr txBox="1"/>
          <p:nvPr/>
        </p:nvSpPr>
        <p:spPr>
          <a:xfrm>
            <a:off x="3140" y="6575217"/>
            <a:ext cx="7990500" cy="282900"/>
          </a:xfrm>
          <a:prstGeom prst="rect">
            <a:avLst/>
          </a:prstGeom>
          <a:solidFill>
            <a:srgbClr val="548135"/>
          </a:solidFill>
          <a:ln w="9525"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0C0C0C"/>
              </a:buClr>
              <a:buSzPts val="1800"/>
              <a:buFont typeface="Cambria"/>
              <a:buNone/>
            </a:pPr>
            <a:r>
              <a:rPr lang="en-US" sz="1800" b="1">
                <a:solidFill>
                  <a:srgbClr val="0C0C0C"/>
                </a:solidFill>
                <a:latin typeface="Cambria"/>
                <a:ea typeface="Cambria"/>
                <a:cs typeface="Cambria"/>
                <a:sym typeface="Cambria"/>
              </a:rPr>
              <a:t>Bangalore Institute of Technology</a:t>
            </a:r>
            <a:endParaRPr sz="1800" b="1">
              <a:solidFill>
                <a:srgbClr val="0C0C0C"/>
              </a:solidFill>
              <a:latin typeface="Cambria"/>
              <a:ea typeface="Cambria"/>
              <a:cs typeface="Cambria"/>
              <a:sym typeface="Cambria"/>
            </a:endParaRPr>
          </a:p>
        </p:txBody>
      </p:sp>
      <p:sp>
        <p:nvSpPr>
          <p:cNvPr id="165" name="Google Shape;165;g2444da0bb46_0_505"/>
          <p:cNvSpPr txBox="1"/>
          <p:nvPr/>
        </p:nvSpPr>
        <p:spPr>
          <a:xfrm>
            <a:off x="8008661" y="6575217"/>
            <a:ext cx="4183200" cy="282900"/>
          </a:xfrm>
          <a:prstGeom prst="rect">
            <a:avLst/>
          </a:prstGeom>
          <a:solidFill>
            <a:srgbClr val="1E4E79"/>
          </a:solidFill>
          <a:ln w="9525" cap="flat" cmpd="sng">
            <a:solidFill>
              <a:srgbClr val="1E4E7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1200"/>
              <a:buFont typeface="Cambria"/>
              <a:buNone/>
            </a:pPr>
            <a:r>
              <a:rPr lang="en-US" sz="1200" b="1">
                <a:solidFill>
                  <a:schemeClr val="lt1"/>
                </a:solidFill>
                <a:latin typeface="Cambria"/>
                <a:ea typeface="Cambria"/>
                <a:cs typeface="Cambria"/>
                <a:sym typeface="Cambria"/>
              </a:rPr>
              <a:t> Dept. of ECE, BIT</a:t>
            </a:r>
            <a:endParaRPr sz="1200" b="1">
              <a:solidFill>
                <a:schemeClr val="lt1"/>
              </a:solidFill>
              <a:latin typeface="Cambria"/>
              <a:ea typeface="Cambria"/>
              <a:cs typeface="Cambria"/>
              <a:sym typeface="Cambria"/>
            </a:endParaRPr>
          </a:p>
        </p:txBody>
      </p:sp>
      <p:pic>
        <p:nvPicPr>
          <p:cNvPr id="166" name="Google Shape;166;g2444da0bb46_0_505"/>
          <p:cNvPicPr preferRelativeResize="0"/>
          <p:nvPr/>
        </p:nvPicPr>
        <p:blipFill rotWithShape="1">
          <a:blip r:embed="rId3">
            <a:alphaModFix/>
          </a:blip>
          <a:srcRect/>
          <a:stretch/>
        </p:blipFill>
        <p:spPr>
          <a:xfrm>
            <a:off x="11372380" y="5907332"/>
            <a:ext cx="609823" cy="633346"/>
          </a:xfrm>
          <a:prstGeom prst="rect">
            <a:avLst/>
          </a:prstGeom>
          <a:noFill/>
          <a:ln>
            <a:noFill/>
          </a:ln>
        </p:spPr>
      </p:pic>
      <p:sp>
        <p:nvSpPr>
          <p:cNvPr id="167" name="Google Shape;167;g2444da0bb46_0_505"/>
          <p:cNvSpPr txBox="1"/>
          <p:nvPr/>
        </p:nvSpPr>
        <p:spPr>
          <a:xfrm>
            <a:off x="0" y="0"/>
            <a:ext cx="12192000" cy="464100"/>
          </a:xfrm>
          <a:prstGeom prst="rect">
            <a:avLst/>
          </a:prstGeom>
          <a:solidFill>
            <a:srgbClr val="002060"/>
          </a:solidFill>
          <a:ln w="9525" cap="flat" cmpd="sng">
            <a:solidFill>
              <a:srgbClr val="E1EFD8"/>
            </a:solidFill>
            <a:prstDash val="solid"/>
            <a:round/>
            <a:headEnd type="none" w="sm" len="sm"/>
            <a:tailEnd type="none" w="sm" len="sm"/>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lt1"/>
              </a:buClr>
              <a:buSzPts val="2000"/>
              <a:buFont typeface="Cambria"/>
              <a:buNone/>
            </a:pPr>
            <a:r>
              <a:rPr lang="en-US" sz="2000" b="1">
                <a:solidFill>
                  <a:schemeClr val="lt1"/>
                </a:solidFill>
                <a:latin typeface="Cambria"/>
                <a:ea typeface="Cambria"/>
                <a:cs typeface="Cambria"/>
                <a:sym typeface="Cambria"/>
              </a:rPr>
              <a:t>  </a:t>
            </a:r>
            <a:r>
              <a:rPr lang="en-US" sz="2400" b="1">
                <a:solidFill>
                  <a:schemeClr val="lt1"/>
                </a:solidFill>
                <a:latin typeface="Cambria"/>
                <a:ea typeface="Cambria"/>
                <a:cs typeface="Cambria"/>
                <a:sym typeface="Cambria"/>
              </a:rPr>
              <a:t>LITERATURE SURVEY </a:t>
            </a:r>
            <a:endParaRPr sz="2800" b="1">
              <a:solidFill>
                <a:schemeClr val="lt1"/>
              </a:solidFill>
              <a:latin typeface="Cambria"/>
              <a:ea typeface="Cambria"/>
              <a:cs typeface="Cambria"/>
              <a:sym typeface="Cambria"/>
            </a:endParaRPr>
          </a:p>
        </p:txBody>
      </p:sp>
      <p:graphicFrame>
        <p:nvGraphicFramePr>
          <p:cNvPr id="168" name="Google Shape;168;g2444da0bb46_0_505"/>
          <p:cNvGraphicFramePr/>
          <p:nvPr>
            <p:extLst>
              <p:ext uri="{D42A27DB-BD31-4B8C-83A1-F6EECF244321}">
                <p14:modId xmlns:p14="http://schemas.microsoft.com/office/powerpoint/2010/main" val="1766947632"/>
              </p:ext>
            </p:extLst>
          </p:nvPr>
        </p:nvGraphicFramePr>
        <p:xfrm>
          <a:off x="73450" y="558913"/>
          <a:ext cx="12045900" cy="5635410"/>
        </p:xfrm>
        <a:graphic>
          <a:graphicData uri="http://schemas.openxmlformats.org/drawingml/2006/table">
            <a:tbl>
              <a:tblPr>
                <a:noFill/>
                <a:tableStyleId>{4B0F5451-9619-4F00-9E30-69B96E83FAC3}</a:tableStyleId>
              </a:tblPr>
              <a:tblGrid>
                <a:gridCol w="854350">
                  <a:extLst>
                    <a:ext uri="{9D8B030D-6E8A-4147-A177-3AD203B41FA5}">
                      <a16:colId xmlns:a16="http://schemas.microsoft.com/office/drawing/2014/main" val="20000"/>
                    </a:ext>
                  </a:extLst>
                </a:gridCol>
                <a:gridCol w="2288375">
                  <a:extLst>
                    <a:ext uri="{9D8B030D-6E8A-4147-A177-3AD203B41FA5}">
                      <a16:colId xmlns:a16="http://schemas.microsoft.com/office/drawing/2014/main" val="20001"/>
                    </a:ext>
                  </a:extLst>
                </a:gridCol>
                <a:gridCol w="1965425">
                  <a:extLst>
                    <a:ext uri="{9D8B030D-6E8A-4147-A177-3AD203B41FA5}">
                      <a16:colId xmlns:a16="http://schemas.microsoft.com/office/drawing/2014/main" val="20002"/>
                    </a:ext>
                  </a:extLst>
                </a:gridCol>
                <a:gridCol w="5211097">
                  <a:extLst>
                    <a:ext uri="{9D8B030D-6E8A-4147-A177-3AD203B41FA5}">
                      <a16:colId xmlns:a16="http://schemas.microsoft.com/office/drawing/2014/main" val="20003"/>
                    </a:ext>
                  </a:extLst>
                </a:gridCol>
                <a:gridCol w="1726653">
                  <a:extLst>
                    <a:ext uri="{9D8B030D-6E8A-4147-A177-3AD203B41FA5}">
                      <a16:colId xmlns:a16="http://schemas.microsoft.com/office/drawing/2014/main" val="20004"/>
                    </a:ext>
                  </a:extLst>
                </a:gridCol>
              </a:tblGrid>
              <a:tr h="1428676">
                <a:tc>
                  <a:txBody>
                    <a:bodyPr/>
                    <a:lstStyle/>
                    <a:p>
                      <a:pPr marL="0" lvl="0" indent="0" algn="ctr" rtl="0">
                        <a:spcBef>
                          <a:spcPts val="0"/>
                        </a:spcBef>
                        <a:spcAft>
                          <a:spcPts val="0"/>
                        </a:spcAft>
                        <a:buNone/>
                      </a:pPr>
                      <a:r>
                        <a:rPr lang="en-US" sz="2000" b="1">
                          <a:latin typeface="+mn-lt"/>
                          <a:ea typeface="Times New Roman"/>
                          <a:cs typeface="Times New Roman"/>
                          <a:sym typeface="Times New Roman"/>
                        </a:rPr>
                        <a:t>SL NO</a:t>
                      </a:r>
                      <a:endParaRPr sz="2000" b="1">
                        <a:latin typeface="+mn-lt"/>
                        <a:ea typeface="Times New Roman"/>
                        <a:cs typeface="Times New Roman"/>
                        <a:sym typeface="Times New Roman"/>
                      </a:endParaRPr>
                    </a:p>
                  </a:txBody>
                  <a:tcPr marL="91425" marR="91425" marT="91425" marB="91425">
                    <a:solidFill>
                      <a:srgbClr val="2971A4"/>
                    </a:solidFill>
                  </a:tcPr>
                </a:tc>
                <a:tc>
                  <a:txBody>
                    <a:bodyPr/>
                    <a:lstStyle/>
                    <a:p>
                      <a:pPr marL="0" lvl="0" indent="0" algn="ctr" rtl="0">
                        <a:spcBef>
                          <a:spcPts val="0"/>
                        </a:spcBef>
                        <a:spcAft>
                          <a:spcPts val="0"/>
                        </a:spcAft>
                        <a:buNone/>
                      </a:pPr>
                      <a:r>
                        <a:rPr lang="en-US" sz="2000" b="1">
                          <a:latin typeface="+mn-lt"/>
                          <a:ea typeface="Times New Roman"/>
                          <a:cs typeface="Times New Roman"/>
                          <a:sym typeface="Times New Roman"/>
                        </a:rPr>
                        <a:t>TITLE</a:t>
                      </a:r>
                      <a:endParaRPr sz="2000" b="1">
                        <a:latin typeface="+mn-lt"/>
                        <a:ea typeface="Times New Roman"/>
                        <a:cs typeface="Times New Roman"/>
                        <a:sym typeface="Times New Roman"/>
                      </a:endParaRPr>
                    </a:p>
                  </a:txBody>
                  <a:tcPr marL="91425" marR="91425" marT="91425" marB="91425">
                    <a:solidFill>
                      <a:srgbClr val="2971A4"/>
                    </a:solidFill>
                  </a:tcPr>
                </a:tc>
                <a:tc>
                  <a:txBody>
                    <a:bodyPr/>
                    <a:lstStyle/>
                    <a:p>
                      <a:pPr marL="0" lvl="0" indent="0" algn="ctr" rtl="0">
                        <a:spcBef>
                          <a:spcPts val="0"/>
                        </a:spcBef>
                        <a:spcAft>
                          <a:spcPts val="0"/>
                        </a:spcAft>
                        <a:buNone/>
                      </a:pPr>
                      <a:r>
                        <a:rPr lang="en-US" sz="2000" b="1">
                          <a:latin typeface="+mn-lt"/>
                          <a:ea typeface="Times New Roman"/>
                          <a:cs typeface="Times New Roman"/>
                          <a:sym typeface="Times New Roman"/>
                        </a:rPr>
                        <a:t>AUTHOR</a:t>
                      </a:r>
                      <a:endParaRPr sz="2000" b="1">
                        <a:latin typeface="+mn-lt"/>
                        <a:ea typeface="Times New Roman"/>
                        <a:cs typeface="Times New Roman"/>
                        <a:sym typeface="Times New Roman"/>
                      </a:endParaRPr>
                    </a:p>
                  </a:txBody>
                  <a:tcPr marL="91425" marR="91425" marT="91425" marB="91425">
                    <a:solidFill>
                      <a:srgbClr val="2971A4"/>
                    </a:solidFill>
                  </a:tcPr>
                </a:tc>
                <a:tc>
                  <a:txBody>
                    <a:bodyPr/>
                    <a:lstStyle/>
                    <a:p>
                      <a:pPr marL="0" lvl="0" indent="0" algn="ctr" rtl="0">
                        <a:spcBef>
                          <a:spcPts val="0"/>
                        </a:spcBef>
                        <a:spcAft>
                          <a:spcPts val="0"/>
                        </a:spcAft>
                        <a:buNone/>
                      </a:pPr>
                      <a:r>
                        <a:rPr lang="en-US" sz="2000" b="1" dirty="0">
                          <a:latin typeface="+mn-lt"/>
                          <a:ea typeface="Times New Roman"/>
                          <a:cs typeface="Times New Roman"/>
                          <a:sym typeface="Times New Roman"/>
                        </a:rPr>
                        <a:t>METHODOLOGY</a:t>
                      </a:r>
                      <a:endParaRPr sz="2000" b="1" dirty="0">
                        <a:latin typeface="+mn-lt"/>
                        <a:ea typeface="Times New Roman"/>
                        <a:cs typeface="Times New Roman"/>
                        <a:sym typeface="Times New Roman"/>
                      </a:endParaRPr>
                    </a:p>
                  </a:txBody>
                  <a:tcPr marL="91425" marR="91425" marT="91425" marB="91425">
                    <a:solidFill>
                      <a:srgbClr val="2971A4"/>
                    </a:solidFill>
                  </a:tcPr>
                </a:tc>
                <a:tc>
                  <a:txBody>
                    <a:bodyPr/>
                    <a:lstStyle/>
                    <a:p>
                      <a:pPr marL="0" lvl="0" indent="0" algn="l" rtl="0">
                        <a:spcBef>
                          <a:spcPts val="0"/>
                        </a:spcBef>
                        <a:spcAft>
                          <a:spcPts val="0"/>
                        </a:spcAft>
                        <a:buNone/>
                      </a:pPr>
                      <a:r>
                        <a:rPr lang="en-US" sz="2000" b="1">
                          <a:latin typeface="+mn-lt"/>
                          <a:ea typeface="Times New Roman"/>
                          <a:cs typeface="Times New Roman"/>
                          <a:sym typeface="Times New Roman"/>
                        </a:rPr>
                        <a:t>PUBLISHED YEAR</a:t>
                      </a:r>
                      <a:endParaRPr sz="2000" b="1">
                        <a:latin typeface="+mn-lt"/>
                        <a:ea typeface="Times New Roman"/>
                        <a:cs typeface="Times New Roman"/>
                        <a:sym typeface="Times New Roman"/>
                      </a:endParaRPr>
                    </a:p>
                  </a:txBody>
                  <a:tcPr marL="91425" marR="91425" marT="91425" marB="91425">
                    <a:solidFill>
                      <a:srgbClr val="2971A4"/>
                    </a:solidFill>
                  </a:tcPr>
                </a:tc>
                <a:extLst>
                  <a:ext uri="{0D108BD9-81ED-4DB2-BD59-A6C34878D82A}">
                    <a16:rowId xmlns:a16="http://schemas.microsoft.com/office/drawing/2014/main" val="10000"/>
                  </a:ext>
                </a:extLst>
              </a:tr>
              <a:tr h="4206734">
                <a:tc>
                  <a:txBody>
                    <a:bodyPr/>
                    <a:lstStyle/>
                    <a:p>
                      <a:pPr marL="0" lvl="0" indent="0" algn="ctr" rtl="0">
                        <a:spcBef>
                          <a:spcPts val="0"/>
                        </a:spcBef>
                        <a:spcAft>
                          <a:spcPts val="0"/>
                        </a:spcAft>
                        <a:buNone/>
                      </a:pPr>
                      <a:r>
                        <a:rPr lang="en-US" sz="2000" b="1">
                          <a:latin typeface="+mn-lt"/>
                          <a:ea typeface="Times New Roman"/>
                          <a:cs typeface="Times New Roman"/>
                          <a:sym typeface="Times New Roman"/>
                        </a:rPr>
                        <a:t>1.</a:t>
                      </a:r>
                      <a:endParaRPr sz="2000" b="1">
                        <a:latin typeface="+mn-lt"/>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US" sz="2000" dirty="0">
                          <a:solidFill>
                            <a:schemeClr val="dk1"/>
                          </a:solidFill>
                          <a:latin typeface="+mn-lt"/>
                          <a:ea typeface="Times New Roman"/>
                          <a:cs typeface="Times New Roman"/>
                          <a:sym typeface="Times New Roman"/>
                        </a:rPr>
                        <a:t>128-bit AES Implementation for Secured Wireless Communication</a:t>
                      </a:r>
                      <a:endParaRPr sz="2000" dirty="0">
                        <a:latin typeface="+mn-lt"/>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US" sz="2000" dirty="0" err="1">
                          <a:solidFill>
                            <a:schemeClr val="dk1"/>
                          </a:solidFill>
                          <a:latin typeface="+mn-lt"/>
                          <a:ea typeface="Times New Roman"/>
                          <a:cs typeface="Times New Roman"/>
                          <a:sym typeface="Times New Roman"/>
                        </a:rPr>
                        <a:t>Masumeh</a:t>
                      </a:r>
                      <a:r>
                        <a:rPr lang="en-US" sz="2000" dirty="0">
                          <a:solidFill>
                            <a:schemeClr val="dk1"/>
                          </a:solidFill>
                          <a:latin typeface="+mn-lt"/>
                          <a:ea typeface="Times New Roman"/>
                          <a:cs typeface="Times New Roman"/>
                          <a:sym typeface="Times New Roman"/>
                        </a:rPr>
                        <a:t> </a:t>
                      </a:r>
                      <a:r>
                        <a:rPr lang="en-US" sz="2000" dirty="0" err="1">
                          <a:solidFill>
                            <a:schemeClr val="dk1"/>
                          </a:solidFill>
                          <a:latin typeface="+mn-lt"/>
                          <a:ea typeface="Times New Roman"/>
                          <a:cs typeface="Times New Roman"/>
                          <a:sym typeface="Times New Roman"/>
                        </a:rPr>
                        <a:t>Damrudi</a:t>
                      </a:r>
                      <a:r>
                        <a:rPr lang="en-US" sz="2000" dirty="0">
                          <a:solidFill>
                            <a:schemeClr val="dk1"/>
                          </a:solidFill>
                          <a:latin typeface="+mn-lt"/>
                          <a:ea typeface="Times New Roman"/>
                          <a:cs typeface="Times New Roman"/>
                          <a:sym typeface="Times New Roman"/>
                        </a:rPr>
                        <a:t>, Kamal </a:t>
                      </a:r>
                      <a:r>
                        <a:rPr lang="en-US" sz="2000" dirty="0" err="1">
                          <a:solidFill>
                            <a:schemeClr val="dk1"/>
                          </a:solidFill>
                          <a:latin typeface="+mn-lt"/>
                          <a:ea typeface="Times New Roman"/>
                          <a:cs typeface="Times New Roman"/>
                          <a:sym typeface="Times New Roman"/>
                        </a:rPr>
                        <a:t>Jadidy</a:t>
                      </a:r>
                      <a:r>
                        <a:rPr lang="en-US" sz="2000" dirty="0">
                          <a:solidFill>
                            <a:schemeClr val="dk1"/>
                          </a:solidFill>
                          <a:latin typeface="+mn-lt"/>
                          <a:ea typeface="Times New Roman"/>
                          <a:cs typeface="Times New Roman"/>
                          <a:sym typeface="Times New Roman"/>
                        </a:rPr>
                        <a:t> Aval</a:t>
                      </a:r>
                      <a:endParaRPr sz="2000" dirty="0">
                        <a:latin typeface="+mn-lt"/>
                        <a:ea typeface="Times New Roman"/>
                        <a:cs typeface="Times New Roman"/>
                        <a:sym typeface="Times New Roman"/>
                      </a:endParaRPr>
                    </a:p>
                  </a:txBody>
                  <a:tcPr marL="91425" marR="91425" marT="91425" marB="91425"/>
                </a:tc>
                <a:tc>
                  <a:txBody>
                    <a:bodyPr/>
                    <a:lstStyle/>
                    <a:p>
                      <a:pPr marL="114300" lvl="0" indent="-158750" algn="l" rtl="0">
                        <a:spcBef>
                          <a:spcPts val="0"/>
                        </a:spcBef>
                        <a:spcAft>
                          <a:spcPts val="0"/>
                        </a:spcAft>
                        <a:buSzPts val="1600"/>
                        <a:buFont typeface="Times New Roman"/>
                        <a:buChar char="●"/>
                      </a:pPr>
                      <a:r>
                        <a:rPr lang="en-US" sz="2000" dirty="0">
                          <a:latin typeface="+mn-lt"/>
                          <a:ea typeface="Times New Roman"/>
                          <a:cs typeface="Times New Roman"/>
                          <a:sym typeface="Times New Roman"/>
                        </a:rPr>
                        <a:t>The paper examines the cryptographic techniques as well as the steganography algorithm LSB. </a:t>
                      </a:r>
                      <a:endParaRPr sz="2000" dirty="0">
                        <a:latin typeface="+mn-lt"/>
                        <a:ea typeface="Times New Roman"/>
                        <a:cs typeface="Times New Roman"/>
                        <a:sym typeface="Times New Roman"/>
                      </a:endParaRPr>
                    </a:p>
                    <a:p>
                      <a:pPr marL="114300" lvl="0" indent="-158750" algn="l" rtl="0">
                        <a:spcBef>
                          <a:spcPts val="0"/>
                        </a:spcBef>
                        <a:spcAft>
                          <a:spcPts val="0"/>
                        </a:spcAft>
                        <a:buSzPts val="1600"/>
                        <a:buFont typeface="Times New Roman"/>
                        <a:buChar char="●"/>
                      </a:pPr>
                      <a:r>
                        <a:rPr lang="en-US" sz="2000" dirty="0">
                          <a:latin typeface="+mn-lt"/>
                          <a:ea typeface="Times New Roman"/>
                          <a:cs typeface="Times New Roman"/>
                          <a:sym typeface="Times New Roman"/>
                        </a:rPr>
                        <a:t>Techniques are verified by implementing in the </a:t>
                      </a:r>
                      <a:r>
                        <a:rPr lang="en-US" sz="2000" dirty="0" err="1">
                          <a:latin typeface="+mn-lt"/>
                          <a:ea typeface="Times New Roman"/>
                          <a:cs typeface="Times New Roman"/>
                          <a:sym typeface="Times New Roman"/>
                        </a:rPr>
                        <a:t>matlab</a:t>
                      </a:r>
                      <a:r>
                        <a:rPr lang="en-US" sz="2000" dirty="0">
                          <a:latin typeface="+mn-lt"/>
                          <a:ea typeface="Times New Roman"/>
                          <a:cs typeface="Times New Roman"/>
                          <a:sym typeface="Times New Roman"/>
                        </a:rPr>
                        <a:t> environment and comparing factors like encryption and decryption time, PSNR, SNR, and MSE. </a:t>
                      </a:r>
                      <a:endParaRPr sz="2000" dirty="0">
                        <a:latin typeface="+mn-lt"/>
                        <a:ea typeface="Times New Roman"/>
                        <a:cs typeface="Times New Roman"/>
                        <a:sym typeface="Times New Roman"/>
                      </a:endParaRPr>
                    </a:p>
                    <a:p>
                      <a:pPr marL="114300" lvl="0" indent="-158750" algn="l" rtl="0">
                        <a:spcBef>
                          <a:spcPts val="0"/>
                        </a:spcBef>
                        <a:spcAft>
                          <a:spcPts val="0"/>
                        </a:spcAft>
                        <a:buSzPts val="1600"/>
                        <a:buFont typeface="Times New Roman"/>
                        <a:buChar char="●"/>
                      </a:pPr>
                      <a:r>
                        <a:rPr lang="en-US" sz="2000" dirty="0">
                          <a:latin typeface="+mn-lt"/>
                          <a:ea typeface="Times New Roman"/>
                          <a:cs typeface="Times New Roman"/>
                          <a:sym typeface="Times New Roman"/>
                        </a:rPr>
                        <a:t>Using the mentioned algorithms, the data is encrypted, followed by the secret message embedded using LSB algorithm.</a:t>
                      </a:r>
                      <a:endParaRPr sz="2000" dirty="0">
                        <a:latin typeface="+mn-lt"/>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US" sz="2000" dirty="0">
                          <a:latin typeface="+mn-lt"/>
                          <a:ea typeface="Times New Roman"/>
                          <a:cs typeface="Times New Roman"/>
                          <a:sym typeface="Times New Roman"/>
                        </a:rPr>
                        <a:t>2019</a:t>
                      </a:r>
                      <a:endParaRPr sz="2000" dirty="0">
                        <a:latin typeface="+mn-lt"/>
                        <a:ea typeface="Times New Roman"/>
                        <a:cs typeface="Times New Roman"/>
                        <a:sym typeface="Times New Roman"/>
                      </a:endParaRPr>
                    </a:p>
                  </a:txBody>
                  <a:tcPr marL="91425" marR="91425" marT="91425" marB="91425"/>
                </a:tc>
                <a:extLst>
                  <a:ext uri="{0D108BD9-81ED-4DB2-BD59-A6C34878D82A}">
                    <a16:rowId xmlns:a16="http://schemas.microsoft.com/office/drawing/2014/main" val="10001"/>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g2444da0bb46_0_588"/>
          <p:cNvSpPr txBox="1"/>
          <p:nvPr/>
        </p:nvSpPr>
        <p:spPr>
          <a:xfrm>
            <a:off x="3140" y="6575217"/>
            <a:ext cx="7990500" cy="282900"/>
          </a:xfrm>
          <a:prstGeom prst="rect">
            <a:avLst/>
          </a:prstGeom>
          <a:solidFill>
            <a:srgbClr val="548135"/>
          </a:solidFill>
          <a:ln w="9525"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0C0C0C"/>
              </a:buClr>
              <a:buSzPts val="1800"/>
              <a:buFont typeface="Cambria"/>
              <a:buNone/>
            </a:pPr>
            <a:r>
              <a:rPr lang="en-US" sz="1800" b="1">
                <a:solidFill>
                  <a:srgbClr val="0C0C0C"/>
                </a:solidFill>
                <a:latin typeface="Cambria"/>
                <a:ea typeface="Cambria"/>
                <a:cs typeface="Cambria"/>
                <a:sym typeface="Cambria"/>
              </a:rPr>
              <a:t>Bangalore Institute of Technology</a:t>
            </a:r>
            <a:endParaRPr sz="1800" b="1">
              <a:solidFill>
                <a:srgbClr val="0C0C0C"/>
              </a:solidFill>
              <a:latin typeface="Cambria"/>
              <a:ea typeface="Cambria"/>
              <a:cs typeface="Cambria"/>
              <a:sym typeface="Cambria"/>
            </a:endParaRPr>
          </a:p>
        </p:txBody>
      </p:sp>
      <p:sp>
        <p:nvSpPr>
          <p:cNvPr id="174" name="Google Shape;174;g2444da0bb46_0_588"/>
          <p:cNvSpPr txBox="1"/>
          <p:nvPr/>
        </p:nvSpPr>
        <p:spPr>
          <a:xfrm>
            <a:off x="8008661" y="6575217"/>
            <a:ext cx="4183200" cy="282900"/>
          </a:xfrm>
          <a:prstGeom prst="rect">
            <a:avLst/>
          </a:prstGeom>
          <a:solidFill>
            <a:srgbClr val="1E4E79"/>
          </a:solidFill>
          <a:ln w="9525" cap="flat" cmpd="sng">
            <a:solidFill>
              <a:srgbClr val="1E4E7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1200"/>
              <a:buFont typeface="Cambria"/>
              <a:buNone/>
            </a:pPr>
            <a:r>
              <a:rPr lang="en-US" sz="1200" b="1">
                <a:solidFill>
                  <a:schemeClr val="lt1"/>
                </a:solidFill>
                <a:latin typeface="Cambria"/>
                <a:ea typeface="Cambria"/>
                <a:cs typeface="Cambria"/>
                <a:sym typeface="Cambria"/>
              </a:rPr>
              <a:t> Dept. of ECE, BIT</a:t>
            </a:r>
            <a:endParaRPr sz="1200" b="1">
              <a:solidFill>
                <a:schemeClr val="lt1"/>
              </a:solidFill>
              <a:latin typeface="Cambria"/>
              <a:ea typeface="Cambria"/>
              <a:cs typeface="Cambria"/>
              <a:sym typeface="Cambria"/>
            </a:endParaRPr>
          </a:p>
        </p:txBody>
      </p:sp>
      <p:pic>
        <p:nvPicPr>
          <p:cNvPr id="175" name="Google Shape;175;g2444da0bb46_0_588"/>
          <p:cNvPicPr preferRelativeResize="0"/>
          <p:nvPr/>
        </p:nvPicPr>
        <p:blipFill rotWithShape="1">
          <a:blip r:embed="rId3">
            <a:alphaModFix/>
          </a:blip>
          <a:srcRect/>
          <a:stretch/>
        </p:blipFill>
        <p:spPr>
          <a:xfrm>
            <a:off x="11372380" y="5907332"/>
            <a:ext cx="609823" cy="633346"/>
          </a:xfrm>
          <a:prstGeom prst="rect">
            <a:avLst/>
          </a:prstGeom>
          <a:noFill/>
          <a:ln>
            <a:noFill/>
          </a:ln>
        </p:spPr>
      </p:pic>
      <p:sp>
        <p:nvSpPr>
          <p:cNvPr id="176" name="Google Shape;176;g2444da0bb46_0_588"/>
          <p:cNvSpPr txBox="1"/>
          <p:nvPr/>
        </p:nvSpPr>
        <p:spPr>
          <a:xfrm>
            <a:off x="0" y="0"/>
            <a:ext cx="12192000" cy="464100"/>
          </a:xfrm>
          <a:prstGeom prst="rect">
            <a:avLst/>
          </a:prstGeom>
          <a:solidFill>
            <a:srgbClr val="002060"/>
          </a:solidFill>
          <a:ln w="9525" cap="flat" cmpd="sng">
            <a:solidFill>
              <a:srgbClr val="E1EFD8"/>
            </a:solidFill>
            <a:prstDash val="solid"/>
            <a:round/>
            <a:headEnd type="none" w="sm" len="sm"/>
            <a:tailEnd type="none" w="sm" len="sm"/>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lt1"/>
              </a:buClr>
              <a:buSzPts val="2000"/>
              <a:buFont typeface="Cambria"/>
              <a:buNone/>
            </a:pPr>
            <a:r>
              <a:rPr lang="en-US" sz="2000" b="1">
                <a:solidFill>
                  <a:schemeClr val="lt1"/>
                </a:solidFill>
                <a:latin typeface="Cambria"/>
                <a:ea typeface="Cambria"/>
                <a:cs typeface="Cambria"/>
                <a:sym typeface="Cambria"/>
              </a:rPr>
              <a:t>  </a:t>
            </a:r>
            <a:r>
              <a:rPr lang="en-US" sz="2400" b="1">
                <a:solidFill>
                  <a:schemeClr val="lt1"/>
                </a:solidFill>
                <a:latin typeface="Cambria"/>
                <a:ea typeface="Cambria"/>
                <a:cs typeface="Cambria"/>
                <a:sym typeface="Cambria"/>
              </a:rPr>
              <a:t>LITERATURE SURVEY </a:t>
            </a:r>
            <a:endParaRPr sz="2800" b="1">
              <a:solidFill>
                <a:schemeClr val="lt1"/>
              </a:solidFill>
              <a:latin typeface="Cambria"/>
              <a:ea typeface="Cambria"/>
              <a:cs typeface="Cambria"/>
              <a:sym typeface="Cambria"/>
            </a:endParaRPr>
          </a:p>
        </p:txBody>
      </p:sp>
      <p:graphicFrame>
        <p:nvGraphicFramePr>
          <p:cNvPr id="177" name="Google Shape;177;g2444da0bb46_0_588"/>
          <p:cNvGraphicFramePr/>
          <p:nvPr>
            <p:extLst>
              <p:ext uri="{D42A27DB-BD31-4B8C-83A1-F6EECF244321}">
                <p14:modId xmlns:p14="http://schemas.microsoft.com/office/powerpoint/2010/main" val="2650659167"/>
              </p:ext>
            </p:extLst>
          </p:nvPr>
        </p:nvGraphicFramePr>
        <p:xfrm>
          <a:off x="82350" y="538574"/>
          <a:ext cx="12020200" cy="5783567"/>
        </p:xfrm>
        <a:graphic>
          <a:graphicData uri="http://schemas.openxmlformats.org/drawingml/2006/table">
            <a:tbl>
              <a:tblPr>
                <a:noFill/>
                <a:tableStyleId>{4B0F5451-9619-4F00-9E30-69B96E83FAC3}</a:tableStyleId>
              </a:tblPr>
              <a:tblGrid>
                <a:gridCol w="743800">
                  <a:extLst>
                    <a:ext uri="{9D8B030D-6E8A-4147-A177-3AD203B41FA5}">
                      <a16:colId xmlns:a16="http://schemas.microsoft.com/office/drawing/2014/main" val="20000"/>
                    </a:ext>
                  </a:extLst>
                </a:gridCol>
                <a:gridCol w="2059425">
                  <a:extLst>
                    <a:ext uri="{9D8B030D-6E8A-4147-A177-3AD203B41FA5}">
                      <a16:colId xmlns:a16="http://schemas.microsoft.com/office/drawing/2014/main" val="20001"/>
                    </a:ext>
                  </a:extLst>
                </a:gridCol>
                <a:gridCol w="2635125">
                  <a:extLst>
                    <a:ext uri="{9D8B030D-6E8A-4147-A177-3AD203B41FA5}">
                      <a16:colId xmlns:a16="http://schemas.microsoft.com/office/drawing/2014/main" val="20002"/>
                    </a:ext>
                  </a:extLst>
                </a:gridCol>
                <a:gridCol w="4773674">
                  <a:extLst>
                    <a:ext uri="{9D8B030D-6E8A-4147-A177-3AD203B41FA5}">
                      <a16:colId xmlns:a16="http://schemas.microsoft.com/office/drawing/2014/main" val="20003"/>
                    </a:ext>
                  </a:extLst>
                </a:gridCol>
                <a:gridCol w="1808176">
                  <a:extLst>
                    <a:ext uri="{9D8B030D-6E8A-4147-A177-3AD203B41FA5}">
                      <a16:colId xmlns:a16="http://schemas.microsoft.com/office/drawing/2014/main" val="20004"/>
                    </a:ext>
                  </a:extLst>
                </a:gridCol>
              </a:tblGrid>
              <a:tr h="1369772">
                <a:tc>
                  <a:txBody>
                    <a:bodyPr/>
                    <a:lstStyle/>
                    <a:p>
                      <a:pPr marL="0" lvl="0" indent="0" algn="ctr" rtl="0">
                        <a:spcBef>
                          <a:spcPts val="0"/>
                        </a:spcBef>
                        <a:spcAft>
                          <a:spcPts val="0"/>
                        </a:spcAft>
                        <a:buNone/>
                      </a:pPr>
                      <a:r>
                        <a:rPr lang="en-US" sz="2000" b="1">
                          <a:latin typeface="+mn-lt"/>
                          <a:ea typeface="Times New Roman"/>
                          <a:cs typeface="Times New Roman"/>
                          <a:sym typeface="Times New Roman"/>
                        </a:rPr>
                        <a:t>SL NO.</a:t>
                      </a:r>
                      <a:endParaRPr sz="2000" b="1">
                        <a:latin typeface="+mn-lt"/>
                        <a:ea typeface="Times New Roman"/>
                        <a:cs typeface="Times New Roman"/>
                        <a:sym typeface="Times New Roman"/>
                      </a:endParaRPr>
                    </a:p>
                  </a:txBody>
                  <a:tcPr marL="91425" marR="91425" marT="91425" marB="91425">
                    <a:solidFill>
                      <a:srgbClr val="2971A4"/>
                    </a:solidFill>
                  </a:tcPr>
                </a:tc>
                <a:tc>
                  <a:txBody>
                    <a:bodyPr/>
                    <a:lstStyle/>
                    <a:p>
                      <a:pPr marL="0" lvl="0" indent="0" algn="ctr" rtl="0">
                        <a:spcBef>
                          <a:spcPts val="0"/>
                        </a:spcBef>
                        <a:spcAft>
                          <a:spcPts val="0"/>
                        </a:spcAft>
                        <a:buNone/>
                      </a:pPr>
                      <a:r>
                        <a:rPr lang="en-US" sz="2000" b="1">
                          <a:latin typeface="+mn-lt"/>
                          <a:ea typeface="Times New Roman"/>
                          <a:cs typeface="Times New Roman"/>
                          <a:sym typeface="Times New Roman"/>
                        </a:rPr>
                        <a:t>TITLE</a:t>
                      </a:r>
                      <a:endParaRPr sz="2000" b="1">
                        <a:latin typeface="+mn-lt"/>
                        <a:ea typeface="Times New Roman"/>
                        <a:cs typeface="Times New Roman"/>
                        <a:sym typeface="Times New Roman"/>
                      </a:endParaRPr>
                    </a:p>
                  </a:txBody>
                  <a:tcPr marL="91425" marR="91425" marT="91425" marB="91425">
                    <a:solidFill>
                      <a:srgbClr val="2971A4"/>
                    </a:solidFill>
                  </a:tcPr>
                </a:tc>
                <a:tc>
                  <a:txBody>
                    <a:bodyPr/>
                    <a:lstStyle/>
                    <a:p>
                      <a:pPr marL="0" lvl="0" indent="0" algn="ctr" rtl="0">
                        <a:spcBef>
                          <a:spcPts val="0"/>
                        </a:spcBef>
                        <a:spcAft>
                          <a:spcPts val="0"/>
                        </a:spcAft>
                        <a:buClr>
                          <a:schemeClr val="dk1"/>
                        </a:buClr>
                        <a:buSzPts val="1100"/>
                        <a:buFont typeface="Arial"/>
                        <a:buNone/>
                      </a:pPr>
                      <a:r>
                        <a:rPr lang="en-US" sz="2000" b="1">
                          <a:solidFill>
                            <a:schemeClr val="dk1"/>
                          </a:solidFill>
                          <a:latin typeface="+mn-lt"/>
                          <a:ea typeface="Times New Roman"/>
                          <a:cs typeface="Times New Roman"/>
                          <a:sym typeface="Times New Roman"/>
                        </a:rPr>
                        <a:t>AUTHOR</a:t>
                      </a:r>
                      <a:endParaRPr sz="2000">
                        <a:latin typeface="+mn-lt"/>
                        <a:ea typeface="Times New Roman"/>
                        <a:cs typeface="Times New Roman"/>
                        <a:sym typeface="Times New Roman"/>
                      </a:endParaRPr>
                    </a:p>
                  </a:txBody>
                  <a:tcPr marL="91425" marR="91425" marT="91425" marB="91425">
                    <a:solidFill>
                      <a:srgbClr val="2971A4"/>
                    </a:solidFill>
                  </a:tcPr>
                </a:tc>
                <a:tc>
                  <a:txBody>
                    <a:bodyPr/>
                    <a:lstStyle/>
                    <a:p>
                      <a:pPr marL="0" lvl="0" indent="0" algn="ctr" rtl="0">
                        <a:spcBef>
                          <a:spcPts val="0"/>
                        </a:spcBef>
                        <a:spcAft>
                          <a:spcPts val="0"/>
                        </a:spcAft>
                        <a:buNone/>
                      </a:pPr>
                      <a:r>
                        <a:rPr lang="en-US" sz="2000" b="1">
                          <a:latin typeface="+mn-lt"/>
                          <a:ea typeface="Times New Roman"/>
                          <a:cs typeface="Times New Roman"/>
                          <a:sym typeface="Times New Roman"/>
                        </a:rPr>
                        <a:t>METHODOLOGY</a:t>
                      </a:r>
                      <a:endParaRPr sz="2000" b="1">
                        <a:latin typeface="+mn-lt"/>
                        <a:ea typeface="Times New Roman"/>
                        <a:cs typeface="Times New Roman"/>
                        <a:sym typeface="Times New Roman"/>
                      </a:endParaRPr>
                    </a:p>
                  </a:txBody>
                  <a:tcPr marL="91425" marR="91425" marT="91425" marB="91425">
                    <a:solidFill>
                      <a:srgbClr val="2971A4"/>
                    </a:solidFill>
                  </a:tcPr>
                </a:tc>
                <a:tc>
                  <a:txBody>
                    <a:bodyPr/>
                    <a:lstStyle/>
                    <a:p>
                      <a:pPr marL="0" lvl="0" indent="0" algn="ctr" rtl="0">
                        <a:spcBef>
                          <a:spcPts val="0"/>
                        </a:spcBef>
                        <a:spcAft>
                          <a:spcPts val="0"/>
                        </a:spcAft>
                        <a:buNone/>
                      </a:pPr>
                      <a:r>
                        <a:rPr lang="en-US" sz="2000" b="1">
                          <a:latin typeface="+mn-lt"/>
                          <a:ea typeface="Times New Roman"/>
                          <a:cs typeface="Times New Roman"/>
                          <a:sym typeface="Times New Roman"/>
                        </a:rPr>
                        <a:t>PUBLISHED</a:t>
                      </a:r>
                      <a:endParaRPr sz="2000" b="1">
                        <a:latin typeface="+mn-lt"/>
                        <a:ea typeface="Times New Roman"/>
                        <a:cs typeface="Times New Roman"/>
                        <a:sym typeface="Times New Roman"/>
                      </a:endParaRPr>
                    </a:p>
                    <a:p>
                      <a:pPr marL="0" lvl="0" indent="0" algn="ctr" rtl="0">
                        <a:spcBef>
                          <a:spcPts val="0"/>
                        </a:spcBef>
                        <a:spcAft>
                          <a:spcPts val="0"/>
                        </a:spcAft>
                        <a:buNone/>
                      </a:pPr>
                      <a:r>
                        <a:rPr lang="en-US" sz="2000" b="1">
                          <a:latin typeface="+mn-lt"/>
                          <a:ea typeface="Times New Roman"/>
                          <a:cs typeface="Times New Roman"/>
                          <a:sym typeface="Times New Roman"/>
                        </a:rPr>
                        <a:t>YEAR</a:t>
                      </a:r>
                      <a:endParaRPr sz="2000" b="1">
                        <a:latin typeface="+mn-lt"/>
                        <a:ea typeface="Times New Roman"/>
                        <a:cs typeface="Times New Roman"/>
                        <a:sym typeface="Times New Roman"/>
                      </a:endParaRPr>
                    </a:p>
                  </a:txBody>
                  <a:tcPr marL="91425" marR="91425" marT="91425" marB="91425">
                    <a:solidFill>
                      <a:srgbClr val="2971A4"/>
                    </a:solidFill>
                  </a:tcPr>
                </a:tc>
                <a:extLst>
                  <a:ext uri="{0D108BD9-81ED-4DB2-BD59-A6C34878D82A}">
                    <a16:rowId xmlns:a16="http://schemas.microsoft.com/office/drawing/2014/main" val="10000"/>
                  </a:ext>
                </a:extLst>
              </a:tr>
              <a:tr h="4413795">
                <a:tc>
                  <a:txBody>
                    <a:bodyPr/>
                    <a:lstStyle/>
                    <a:p>
                      <a:pPr marL="0" lvl="0" indent="0" algn="ctr" rtl="0">
                        <a:spcBef>
                          <a:spcPts val="0"/>
                        </a:spcBef>
                        <a:spcAft>
                          <a:spcPts val="0"/>
                        </a:spcAft>
                        <a:buNone/>
                      </a:pPr>
                      <a:r>
                        <a:rPr lang="en-US" sz="2000" b="1" dirty="0">
                          <a:latin typeface="+mn-lt"/>
                          <a:ea typeface="Times New Roman"/>
                          <a:cs typeface="Times New Roman"/>
                          <a:sym typeface="Times New Roman"/>
                        </a:rPr>
                        <a:t>2.</a:t>
                      </a:r>
                      <a:endParaRPr sz="2000" b="1" dirty="0">
                        <a:latin typeface="+mn-lt"/>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US" sz="2000" dirty="0">
                          <a:solidFill>
                            <a:schemeClr val="dk1"/>
                          </a:solidFill>
                          <a:latin typeface="+mn-lt"/>
                          <a:ea typeface="Times New Roman"/>
                          <a:cs typeface="Times New Roman"/>
                          <a:sym typeface="Times New Roman"/>
                        </a:rPr>
                        <a:t>Hiding data in images using steganography techniques with compression algorithms</a:t>
                      </a:r>
                      <a:endParaRPr sz="2000" dirty="0">
                        <a:latin typeface="+mn-lt"/>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US" sz="2000" dirty="0">
                          <a:solidFill>
                            <a:schemeClr val="dk1"/>
                          </a:solidFill>
                          <a:latin typeface="+mn-lt"/>
                          <a:ea typeface="Times New Roman"/>
                          <a:cs typeface="Times New Roman"/>
                          <a:sym typeface="Times New Roman"/>
                        </a:rPr>
                        <a:t>Osama F. </a:t>
                      </a:r>
                      <a:r>
                        <a:rPr lang="en-US" sz="2000" dirty="0" err="1">
                          <a:solidFill>
                            <a:schemeClr val="dk1"/>
                          </a:solidFill>
                          <a:latin typeface="+mn-lt"/>
                          <a:ea typeface="Times New Roman"/>
                          <a:cs typeface="Times New Roman"/>
                          <a:sym typeface="Times New Roman"/>
                        </a:rPr>
                        <a:t>AbdelWahab</a:t>
                      </a:r>
                      <a:r>
                        <a:rPr lang="en-US" sz="2000" dirty="0">
                          <a:solidFill>
                            <a:schemeClr val="dk1"/>
                          </a:solidFill>
                          <a:latin typeface="+mn-lt"/>
                          <a:ea typeface="Times New Roman"/>
                          <a:cs typeface="Times New Roman"/>
                          <a:sym typeface="Times New Roman"/>
                        </a:rPr>
                        <a:t>, Aziza I. Hussein, Hesham F. A. Hamed, Hamdy M. </a:t>
                      </a:r>
                      <a:r>
                        <a:rPr lang="en-US" sz="2000" dirty="0" err="1">
                          <a:solidFill>
                            <a:schemeClr val="dk1"/>
                          </a:solidFill>
                          <a:latin typeface="+mn-lt"/>
                          <a:ea typeface="Times New Roman"/>
                          <a:cs typeface="Times New Roman"/>
                          <a:sym typeface="Times New Roman"/>
                        </a:rPr>
                        <a:t>Kelash</a:t>
                      </a:r>
                      <a:r>
                        <a:rPr lang="en-US" sz="2000" dirty="0">
                          <a:solidFill>
                            <a:schemeClr val="dk1"/>
                          </a:solidFill>
                          <a:latin typeface="+mn-lt"/>
                          <a:ea typeface="Times New Roman"/>
                          <a:cs typeface="Times New Roman"/>
                          <a:sym typeface="Times New Roman"/>
                        </a:rPr>
                        <a:t>, Ashraf A.M. Khalaf and Hanafy M. Ali, </a:t>
                      </a:r>
                      <a:endParaRPr sz="2000" dirty="0">
                        <a:solidFill>
                          <a:schemeClr val="dk1"/>
                        </a:solidFill>
                        <a:latin typeface="+mn-lt"/>
                        <a:ea typeface="Times New Roman"/>
                        <a:cs typeface="Times New Roman"/>
                        <a:sym typeface="Times New Roman"/>
                      </a:endParaRPr>
                    </a:p>
                    <a:p>
                      <a:pPr marL="0" lvl="0" indent="0" algn="just" rtl="0">
                        <a:spcBef>
                          <a:spcPts val="0"/>
                        </a:spcBef>
                        <a:spcAft>
                          <a:spcPts val="0"/>
                        </a:spcAft>
                        <a:buNone/>
                      </a:pPr>
                      <a:endParaRPr sz="2000" dirty="0">
                        <a:latin typeface="+mn-lt"/>
                        <a:ea typeface="Times New Roman"/>
                        <a:cs typeface="Times New Roman"/>
                        <a:sym typeface="Times New Roman"/>
                      </a:endParaRPr>
                    </a:p>
                  </a:txBody>
                  <a:tcPr marL="91425" marR="91425" marT="91425" marB="91425"/>
                </a:tc>
                <a:tc>
                  <a:txBody>
                    <a:bodyPr/>
                    <a:lstStyle/>
                    <a:p>
                      <a:pPr marL="114300" lvl="0" indent="-158750" algn="l" rtl="0">
                        <a:spcBef>
                          <a:spcPts val="0"/>
                        </a:spcBef>
                        <a:spcAft>
                          <a:spcPts val="0"/>
                        </a:spcAft>
                        <a:buSzPts val="1600"/>
                        <a:buFont typeface="Times New Roman"/>
                        <a:buChar char="●"/>
                      </a:pPr>
                      <a:r>
                        <a:rPr lang="en-US" sz="2000" dirty="0">
                          <a:latin typeface="+mn-lt"/>
                          <a:ea typeface="Times New Roman"/>
                          <a:cs typeface="Times New Roman"/>
                          <a:sym typeface="Times New Roman"/>
                        </a:rPr>
                        <a:t>This paper explores on the steganographic techniques along with compression algorithm, embedding and extracting algorithm. </a:t>
                      </a:r>
                      <a:endParaRPr sz="2000" dirty="0">
                        <a:latin typeface="+mn-lt"/>
                        <a:ea typeface="Times New Roman"/>
                        <a:cs typeface="Times New Roman"/>
                        <a:sym typeface="Times New Roman"/>
                      </a:endParaRPr>
                    </a:p>
                    <a:p>
                      <a:pPr marL="114300" lvl="0" indent="-158750" algn="l" rtl="0">
                        <a:spcBef>
                          <a:spcPts val="0"/>
                        </a:spcBef>
                        <a:spcAft>
                          <a:spcPts val="0"/>
                        </a:spcAft>
                        <a:buSzPts val="1600"/>
                        <a:buFont typeface="Times New Roman"/>
                        <a:buChar char="●"/>
                      </a:pPr>
                      <a:r>
                        <a:rPr lang="en-US" sz="2000" dirty="0">
                          <a:latin typeface="+mn-lt"/>
                          <a:ea typeface="Times New Roman"/>
                          <a:cs typeface="Times New Roman"/>
                          <a:sym typeface="Times New Roman"/>
                        </a:rPr>
                        <a:t>LSB algorithm is used with no encryption and compression which is vulnerable to attacks as it can be easily detected.</a:t>
                      </a:r>
                    </a:p>
                    <a:p>
                      <a:pPr marL="114300" lvl="0" indent="-158750" algn="l" rtl="0">
                        <a:spcBef>
                          <a:spcPts val="0"/>
                        </a:spcBef>
                        <a:spcAft>
                          <a:spcPts val="0"/>
                        </a:spcAft>
                        <a:buSzPts val="1600"/>
                        <a:buFont typeface="Times New Roman"/>
                        <a:buChar char="●"/>
                      </a:pPr>
                      <a:r>
                        <a:rPr lang="en-US" sz="2000" dirty="0">
                          <a:latin typeface="+mn-lt"/>
                          <a:ea typeface="Times New Roman"/>
                          <a:cs typeface="Times New Roman"/>
                          <a:sym typeface="Times New Roman"/>
                        </a:rPr>
                        <a:t>In second technique the secret message is encrypted and LSB is applied with DCT algorithm to transform the image into frequency domain.</a:t>
                      </a:r>
                      <a:endParaRPr sz="2000" dirty="0">
                        <a:latin typeface="+mn-lt"/>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US" sz="2000" dirty="0">
                          <a:latin typeface="+mn-lt"/>
                          <a:ea typeface="Times New Roman"/>
                          <a:cs typeface="Times New Roman"/>
                          <a:sym typeface="Times New Roman"/>
                        </a:rPr>
                        <a:t>2021</a:t>
                      </a:r>
                      <a:endParaRPr sz="2000" dirty="0">
                        <a:latin typeface="+mn-lt"/>
                        <a:ea typeface="Times New Roman"/>
                        <a:cs typeface="Times New Roman"/>
                        <a:sym typeface="Times New Roman"/>
                      </a:endParaRPr>
                    </a:p>
                  </a:txBody>
                  <a:tcPr marL="91425" marR="91425" marT="91425" marB="91425"/>
                </a:tc>
                <a:extLst>
                  <a:ext uri="{0D108BD9-81ED-4DB2-BD59-A6C34878D82A}">
                    <a16:rowId xmlns:a16="http://schemas.microsoft.com/office/drawing/2014/main" val="10001"/>
                  </a:ext>
                </a:extLst>
              </a:tr>
            </a:tbl>
          </a:graphicData>
        </a:graphic>
      </p:graphicFrame>
    </p:spTree>
  </p:cSld>
  <p:clrMapOvr>
    <a:masterClrMapping/>
  </p:clrMapOvr>
</p:sld>
</file>

<file path=ppt/theme/theme1.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833</TotalTime>
  <Words>2042</Words>
  <Application>Microsoft Office PowerPoint</Application>
  <PresentationFormat>Widescreen</PresentationFormat>
  <Paragraphs>313</Paragraphs>
  <Slides>21</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Cambria</vt:lpstr>
      <vt:lpstr>Times New Roman</vt:lpstr>
      <vt:lpstr>Wingdings</vt:lpstr>
      <vt:lpstr>1_Office Theme</vt:lpstr>
      <vt:lpstr>Enhancing Security of Data using Image Steganography and Encryption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Enhancing Security of Data using Image Steganography and Encryption</dc:title>
  <dc:creator>Muralidhar Rangappa</dc:creator>
  <cp:lastModifiedBy>Varsha V</cp:lastModifiedBy>
  <cp:revision>27</cp:revision>
  <dcterms:created xsi:type="dcterms:W3CDTF">2020-03-27T05:01:11Z</dcterms:created>
  <dcterms:modified xsi:type="dcterms:W3CDTF">2023-07-21T06:38:27Z</dcterms:modified>
</cp:coreProperties>
</file>